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  <p:sldMasterId id="2147483873" r:id="rId2"/>
  </p:sldMasterIdLst>
  <p:notesMasterIdLst>
    <p:notesMasterId r:id="rId21"/>
  </p:notesMasterIdLst>
  <p:handoutMasterIdLst>
    <p:handoutMasterId r:id="rId22"/>
  </p:handoutMasterIdLst>
  <p:sldIdLst>
    <p:sldId id="329" r:id="rId3"/>
    <p:sldId id="326" r:id="rId4"/>
    <p:sldId id="344" r:id="rId5"/>
    <p:sldId id="376" r:id="rId6"/>
    <p:sldId id="377" r:id="rId7"/>
    <p:sldId id="378" r:id="rId8"/>
    <p:sldId id="379" r:id="rId9"/>
    <p:sldId id="347" r:id="rId10"/>
    <p:sldId id="258" r:id="rId11"/>
    <p:sldId id="288" r:id="rId12"/>
    <p:sldId id="381" r:id="rId13"/>
    <p:sldId id="380" r:id="rId14"/>
    <p:sldId id="315" r:id="rId15"/>
    <p:sldId id="382" r:id="rId16"/>
    <p:sldId id="383" r:id="rId17"/>
    <p:sldId id="384" r:id="rId18"/>
    <p:sldId id="374" r:id="rId19"/>
    <p:sldId id="332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00"/>
    <a:srgbClr val="CCECFF"/>
    <a:srgbClr val="CC6600"/>
    <a:srgbClr val="CC0000"/>
    <a:srgbClr val="FFCC99"/>
    <a:srgbClr val="FF9900"/>
    <a:srgbClr val="99CCFF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3623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3840"/>
        <p:guide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80CD0-09CB-4B41-AA37-36002C84921F}" type="doc">
      <dgm:prSet loTypeId="urn:microsoft.com/office/officeart/2005/8/layout/vList5" loCatId="list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fr-BE"/>
        </a:p>
      </dgm:t>
    </dgm:pt>
    <dgm:pt modelId="{1683A124-4891-4CB5-AE72-477C8D69C114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Bipartit</a:t>
          </a:r>
          <a:r>
            <a:rPr lang="hr-H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ni</a:t>
          </a:r>
          <a:endParaRPr lang="en-GB" sz="3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rtl="0"/>
          <a:r>
            <a:rPr lang="hr-HR" sz="3200" dirty="0" smtClean="0">
              <a:latin typeface="+mj-lt"/>
            </a:rPr>
            <a:t>Poslodavci/</a:t>
          </a:r>
        </a:p>
        <a:p>
          <a:pPr rtl="0"/>
          <a:r>
            <a:rPr lang="hr-HR" sz="3200" dirty="0" smtClean="0">
              <a:latin typeface="+mj-lt"/>
            </a:rPr>
            <a:t>sindikati</a:t>
          </a:r>
          <a:endParaRPr lang="en-GB" sz="3200" dirty="0">
            <a:latin typeface="+mj-lt"/>
          </a:endParaRPr>
        </a:p>
      </dgm:t>
    </dgm:pt>
    <dgm:pt modelId="{722AB0AA-DF47-4021-A857-5BFB72BC9618}" type="parTrans" cxnId="{A8B13443-C12E-43AB-AA8D-E5AB7A564530}">
      <dgm:prSet/>
      <dgm:spPr/>
      <dgm:t>
        <a:bodyPr/>
        <a:lstStyle/>
        <a:p>
          <a:endParaRPr lang="fr-BE"/>
        </a:p>
      </dgm:t>
    </dgm:pt>
    <dgm:pt modelId="{C0AD16F2-AEBA-4B47-A2EA-868C2B2D2214}" type="sibTrans" cxnId="{A8B13443-C12E-43AB-AA8D-E5AB7A564530}">
      <dgm:prSet/>
      <dgm:spPr/>
      <dgm:t>
        <a:bodyPr/>
        <a:lstStyle/>
        <a:p>
          <a:endParaRPr lang="fr-BE"/>
        </a:p>
      </dgm:t>
    </dgm:pt>
    <dgm:pt modelId="{5FEA07C9-8358-485A-A1B6-4F2FC09BDFA1}">
      <dgm:prSet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hr-HR" b="1" dirty="0" smtClean="0">
              <a:latin typeface="+mj-lt"/>
            </a:rPr>
            <a:t>Međusektorski: obuhvaća cjelokupno gospodarstvo</a:t>
          </a:r>
          <a:endParaRPr lang="en-GB" dirty="0">
            <a:latin typeface="+mj-lt"/>
          </a:endParaRPr>
        </a:p>
      </dgm:t>
    </dgm:pt>
    <dgm:pt modelId="{28360626-B912-400B-B46B-B53842797296}" type="parTrans" cxnId="{1911DD0D-C283-4B5F-BF64-6528E0864704}">
      <dgm:prSet/>
      <dgm:spPr/>
      <dgm:t>
        <a:bodyPr/>
        <a:lstStyle/>
        <a:p>
          <a:endParaRPr lang="fr-BE"/>
        </a:p>
      </dgm:t>
    </dgm:pt>
    <dgm:pt modelId="{A8EB25AA-F25F-49A7-9AE7-223D1B91A1A8}" type="sibTrans" cxnId="{1911DD0D-C283-4B5F-BF64-6528E0864704}">
      <dgm:prSet/>
      <dgm:spPr/>
      <dgm:t>
        <a:bodyPr/>
        <a:lstStyle/>
        <a:p>
          <a:endParaRPr lang="fr-BE"/>
        </a:p>
      </dgm:t>
    </dgm:pt>
    <dgm:pt modelId="{68DB9486-5B24-4B7E-9B62-0A6504E96D41}">
      <dgm:prSet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hr-HR" b="1" dirty="0" smtClean="0">
              <a:solidFill>
                <a:schemeClr val="tx1"/>
              </a:solidFill>
              <a:latin typeface="+mj-lt"/>
            </a:rPr>
            <a:t>Sektorski:</a:t>
          </a:r>
        </a:p>
        <a:p>
          <a:pPr rtl="0"/>
          <a:r>
            <a:rPr lang="hr-HR" b="1" dirty="0" smtClean="0">
              <a:solidFill>
                <a:schemeClr val="tx1"/>
              </a:solidFill>
              <a:latin typeface="+mj-lt"/>
            </a:rPr>
            <a:t>Preko 40 sektorskih odbora za socijalni dijalog</a:t>
          </a:r>
          <a:endParaRPr lang="en-GB" dirty="0">
            <a:solidFill>
              <a:schemeClr val="tx1"/>
            </a:solidFill>
            <a:latin typeface="+mj-lt"/>
          </a:endParaRPr>
        </a:p>
      </dgm:t>
    </dgm:pt>
    <dgm:pt modelId="{4103B571-B3E5-4697-956F-FA7F9ED55343}" type="parTrans" cxnId="{F23D9823-BD3E-4486-A02E-DCFEA1225386}">
      <dgm:prSet/>
      <dgm:spPr/>
      <dgm:t>
        <a:bodyPr/>
        <a:lstStyle/>
        <a:p>
          <a:endParaRPr lang="fr-BE"/>
        </a:p>
      </dgm:t>
    </dgm:pt>
    <dgm:pt modelId="{96DE08D4-0CC4-4530-A54A-3837020D1CBF}" type="sibTrans" cxnId="{F23D9823-BD3E-4486-A02E-DCFEA1225386}">
      <dgm:prSet/>
      <dgm:spPr/>
      <dgm:t>
        <a:bodyPr/>
        <a:lstStyle/>
        <a:p>
          <a:endParaRPr lang="fr-BE"/>
        </a:p>
      </dgm:t>
    </dgm:pt>
    <dgm:pt modelId="{30FFE101-B95F-4AAC-B3DE-78E871BFA151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GB" sz="3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Tripartit</a:t>
          </a:r>
          <a:r>
            <a:rPr lang="hr-H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ni</a:t>
          </a:r>
          <a:endParaRPr lang="en-GB" sz="30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rtl="0"/>
          <a:r>
            <a:rPr lang="hr-HR" sz="3000" dirty="0" smtClean="0">
              <a:latin typeface="+mj-lt"/>
            </a:rPr>
            <a:t>Poslodavci/</a:t>
          </a:r>
          <a:r>
            <a:rPr lang="en-GB" sz="3000" dirty="0" smtClean="0">
              <a:latin typeface="+mj-lt"/>
            </a:rPr>
            <a:t> </a:t>
          </a:r>
          <a:r>
            <a:rPr lang="hr-HR" sz="3000" dirty="0" smtClean="0">
              <a:latin typeface="+mj-lt"/>
            </a:rPr>
            <a:t>sindikati</a:t>
          </a:r>
          <a:r>
            <a:rPr lang="en-GB" sz="3000" dirty="0" smtClean="0">
              <a:latin typeface="+mj-lt"/>
            </a:rPr>
            <a:t> / EU </a:t>
          </a:r>
          <a:r>
            <a:rPr lang="en-GB" sz="3000" dirty="0" err="1" smtClean="0">
              <a:latin typeface="+mj-lt"/>
            </a:rPr>
            <a:t>instit</a:t>
          </a:r>
          <a:r>
            <a:rPr lang="hr-HR" sz="3000" dirty="0" err="1" smtClean="0">
              <a:latin typeface="+mj-lt"/>
            </a:rPr>
            <a:t>ucije</a:t>
          </a:r>
          <a:endParaRPr lang="en-GB" sz="3000" dirty="0">
            <a:solidFill>
              <a:srgbClr val="FFFF00"/>
            </a:solidFill>
            <a:latin typeface="+mj-lt"/>
          </a:endParaRPr>
        </a:p>
      </dgm:t>
    </dgm:pt>
    <dgm:pt modelId="{146669A0-7D35-416F-B93B-91DB15D2F017}" type="parTrans" cxnId="{D7843790-B9E8-4FAF-AF6E-7AC391BE550E}">
      <dgm:prSet/>
      <dgm:spPr/>
      <dgm:t>
        <a:bodyPr/>
        <a:lstStyle/>
        <a:p>
          <a:endParaRPr lang="fr-BE"/>
        </a:p>
      </dgm:t>
    </dgm:pt>
    <dgm:pt modelId="{50E9B9E6-490E-4E93-8A64-D7ABAAD7E08F}" type="sibTrans" cxnId="{D7843790-B9E8-4FAF-AF6E-7AC391BE550E}">
      <dgm:prSet/>
      <dgm:spPr/>
      <dgm:t>
        <a:bodyPr/>
        <a:lstStyle/>
        <a:p>
          <a:endParaRPr lang="fr-BE"/>
        </a:p>
      </dgm:t>
    </dgm:pt>
    <dgm:pt modelId="{2FADDA64-0078-4AFE-A8E2-FE3F7D6FA228}">
      <dgm:prSet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en-GB" b="1" dirty="0" err="1" smtClean="0">
              <a:latin typeface="+mj-lt"/>
            </a:rPr>
            <a:t>Tripartit</a:t>
          </a:r>
          <a:r>
            <a:rPr lang="hr-HR" b="1" dirty="0" smtClean="0">
              <a:latin typeface="+mj-lt"/>
            </a:rPr>
            <a:t>ni socijalni </a:t>
          </a:r>
          <a:r>
            <a:rPr lang="hr-HR" b="1" dirty="0" err="1" smtClean="0">
              <a:latin typeface="+mj-lt"/>
            </a:rPr>
            <a:t>summit</a:t>
          </a:r>
          <a:endParaRPr lang="en-GB" b="1" dirty="0">
            <a:latin typeface="+mj-lt"/>
          </a:endParaRPr>
        </a:p>
      </dgm:t>
    </dgm:pt>
    <dgm:pt modelId="{CA62905C-9396-4DB2-8284-382C65D5DEA7}" type="parTrans" cxnId="{2E534D8B-FE5D-4025-A5E3-36B62EB52043}">
      <dgm:prSet/>
      <dgm:spPr/>
      <dgm:t>
        <a:bodyPr/>
        <a:lstStyle/>
        <a:p>
          <a:endParaRPr lang="fr-BE"/>
        </a:p>
      </dgm:t>
    </dgm:pt>
    <dgm:pt modelId="{0D2DF15B-213E-4F4B-B9F7-D22E7A5CB4DF}" type="sibTrans" cxnId="{2E534D8B-FE5D-4025-A5E3-36B62EB52043}">
      <dgm:prSet/>
      <dgm:spPr/>
      <dgm:t>
        <a:bodyPr/>
        <a:lstStyle/>
        <a:p>
          <a:endParaRPr lang="fr-BE"/>
        </a:p>
      </dgm:t>
    </dgm:pt>
    <dgm:pt modelId="{8D7369C9-7EB6-41B2-8CDC-194EF471A856}">
      <dgm:prSet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hr-HR" b="1" dirty="0" smtClean="0">
              <a:latin typeface="+mj-lt"/>
            </a:rPr>
            <a:t>Savjetodavni odbori</a:t>
          </a:r>
          <a:endParaRPr lang="en-GB" b="1" dirty="0">
            <a:latin typeface="+mj-lt"/>
          </a:endParaRPr>
        </a:p>
      </dgm:t>
    </dgm:pt>
    <dgm:pt modelId="{425EFF44-F654-4E53-A7C6-6BF484ACB8AC}" type="parTrans" cxnId="{66F78DB3-35DE-4F4F-B0C5-02D4DCAC5ED8}">
      <dgm:prSet/>
      <dgm:spPr/>
      <dgm:t>
        <a:bodyPr/>
        <a:lstStyle/>
        <a:p>
          <a:endParaRPr lang="fr-BE"/>
        </a:p>
      </dgm:t>
    </dgm:pt>
    <dgm:pt modelId="{62A9CDFA-435E-43C5-9AFF-CB1A88B35549}" type="sibTrans" cxnId="{66F78DB3-35DE-4F4F-B0C5-02D4DCAC5ED8}">
      <dgm:prSet/>
      <dgm:spPr/>
      <dgm:t>
        <a:bodyPr/>
        <a:lstStyle/>
        <a:p>
          <a:endParaRPr lang="fr-BE"/>
        </a:p>
      </dgm:t>
    </dgm:pt>
    <dgm:pt modelId="{9F089227-7AA0-4D7B-BA99-38A347DE8E16}" type="pres">
      <dgm:prSet presAssocID="{78180CD0-09CB-4B41-AA37-36002C8492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7E9521F-9FC5-4ACC-98A6-98B26C5BD5CE}" type="pres">
      <dgm:prSet presAssocID="{1683A124-4891-4CB5-AE72-477C8D69C114}" presName="linNode" presStyleCnt="0"/>
      <dgm:spPr/>
    </dgm:pt>
    <dgm:pt modelId="{7E41118A-7CFE-4924-BF4D-6AD5DAA1FD60}" type="pres">
      <dgm:prSet presAssocID="{1683A124-4891-4CB5-AE72-477C8D69C11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A38A08-6096-4867-9240-34C84776EB81}" type="pres">
      <dgm:prSet presAssocID="{1683A124-4891-4CB5-AE72-477C8D69C11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4C3BF8C-2EB8-4952-9459-D5697B8993A7}" type="pres">
      <dgm:prSet presAssocID="{C0AD16F2-AEBA-4B47-A2EA-868C2B2D2214}" presName="sp" presStyleCnt="0"/>
      <dgm:spPr/>
    </dgm:pt>
    <dgm:pt modelId="{75D26335-A2A9-4B1C-89A5-C2235E0BDF75}" type="pres">
      <dgm:prSet presAssocID="{68DB9486-5B24-4B7E-9B62-0A6504E96D41}" presName="linNode" presStyleCnt="0"/>
      <dgm:spPr/>
    </dgm:pt>
    <dgm:pt modelId="{D2CF5E41-DA21-4206-8C4A-0C6EEB0F2407}" type="pres">
      <dgm:prSet presAssocID="{68DB9486-5B24-4B7E-9B62-0A6504E96D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CF7F0F-5CCE-473C-991C-E0CD94F4704E}" type="pres">
      <dgm:prSet presAssocID="{96DE08D4-0CC4-4530-A54A-3837020D1CBF}" presName="sp" presStyleCnt="0"/>
      <dgm:spPr/>
    </dgm:pt>
    <dgm:pt modelId="{432D2D30-A955-48BB-AFE7-221C4D3D740C}" type="pres">
      <dgm:prSet presAssocID="{30FFE101-B95F-4AAC-B3DE-78E871BFA151}" presName="linNode" presStyleCnt="0"/>
      <dgm:spPr/>
    </dgm:pt>
    <dgm:pt modelId="{7E22DD63-C632-4939-967B-BEC2DF422205}" type="pres">
      <dgm:prSet presAssocID="{30FFE101-B95F-4AAC-B3DE-78E871BFA151}" presName="parentText" presStyleLbl="node1" presStyleIdx="2" presStyleCnt="3" custScaleY="121816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38AA8B0-FEC7-4062-AB98-BB0A5B450A23}" type="pres">
      <dgm:prSet presAssocID="{30FFE101-B95F-4AAC-B3DE-78E871BFA15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878150-DBC9-4481-947C-0102CF3601FB}" type="presOf" srcId="{8D7369C9-7EB6-41B2-8CDC-194EF471A856}" destId="{538AA8B0-FEC7-4062-AB98-BB0A5B450A23}" srcOrd="0" destOrd="1" presId="urn:microsoft.com/office/officeart/2005/8/layout/vList5"/>
    <dgm:cxn modelId="{D7843790-B9E8-4FAF-AF6E-7AC391BE550E}" srcId="{78180CD0-09CB-4B41-AA37-36002C84921F}" destId="{30FFE101-B95F-4AAC-B3DE-78E871BFA151}" srcOrd="2" destOrd="0" parTransId="{146669A0-7D35-416F-B93B-91DB15D2F017}" sibTransId="{50E9B9E6-490E-4E93-8A64-D7ABAAD7E08F}"/>
    <dgm:cxn modelId="{98D3DDDB-D4D6-4BB8-9FC7-C9D7670B00AF}" type="presOf" srcId="{2FADDA64-0078-4AFE-A8E2-FE3F7D6FA228}" destId="{538AA8B0-FEC7-4062-AB98-BB0A5B450A23}" srcOrd="0" destOrd="0" presId="urn:microsoft.com/office/officeart/2005/8/layout/vList5"/>
    <dgm:cxn modelId="{28CA7765-A95C-40C3-B444-9CAAF5DFC5A7}" type="presOf" srcId="{5FEA07C9-8358-485A-A1B6-4F2FC09BDFA1}" destId="{20A38A08-6096-4867-9240-34C84776EB81}" srcOrd="0" destOrd="0" presId="urn:microsoft.com/office/officeart/2005/8/layout/vList5"/>
    <dgm:cxn modelId="{A8B13443-C12E-43AB-AA8D-E5AB7A564530}" srcId="{78180CD0-09CB-4B41-AA37-36002C84921F}" destId="{1683A124-4891-4CB5-AE72-477C8D69C114}" srcOrd="0" destOrd="0" parTransId="{722AB0AA-DF47-4021-A857-5BFB72BC9618}" sibTransId="{C0AD16F2-AEBA-4B47-A2EA-868C2B2D2214}"/>
    <dgm:cxn modelId="{66E30697-287E-4098-BFCD-358E1BE27FFB}" type="presOf" srcId="{68DB9486-5B24-4B7E-9B62-0A6504E96D41}" destId="{D2CF5E41-DA21-4206-8C4A-0C6EEB0F2407}" srcOrd="0" destOrd="0" presId="urn:microsoft.com/office/officeart/2005/8/layout/vList5"/>
    <dgm:cxn modelId="{6CE253BA-8053-457E-8D35-E5FA59CAC074}" type="presOf" srcId="{1683A124-4891-4CB5-AE72-477C8D69C114}" destId="{7E41118A-7CFE-4924-BF4D-6AD5DAA1FD60}" srcOrd="0" destOrd="0" presId="urn:microsoft.com/office/officeart/2005/8/layout/vList5"/>
    <dgm:cxn modelId="{F23D9823-BD3E-4486-A02E-DCFEA1225386}" srcId="{78180CD0-09CB-4B41-AA37-36002C84921F}" destId="{68DB9486-5B24-4B7E-9B62-0A6504E96D41}" srcOrd="1" destOrd="0" parTransId="{4103B571-B3E5-4697-956F-FA7F9ED55343}" sibTransId="{96DE08D4-0CC4-4530-A54A-3837020D1CBF}"/>
    <dgm:cxn modelId="{66F78DB3-35DE-4F4F-B0C5-02D4DCAC5ED8}" srcId="{30FFE101-B95F-4AAC-B3DE-78E871BFA151}" destId="{8D7369C9-7EB6-41B2-8CDC-194EF471A856}" srcOrd="1" destOrd="0" parTransId="{425EFF44-F654-4E53-A7C6-6BF484ACB8AC}" sibTransId="{62A9CDFA-435E-43C5-9AFF-CB1A88B35549}"/>
    <dgm:cxn modelId="{578A0102-81A9-4A4E-A0B8-2ABCA7D31916}" type="presOf" srcId="{78180CD0-09CB-4B41-AA37-36002C84921F}" destId="{9F089227-7AA0-4D7B-BA99-38A347DE8E16}" srcOrd="0" destOrd="0" presId="urn:microsoft.com/office/officeart/2005/8/layout/vList5"/>
    <dgm:cxn modelId="{2E534D8B-FE5D-4025-A5E3-36B62EB52043}" srcId="{30FFE101-B95F-4AAC-B3DE-78E871BFA151}" destId="{2FADDA64-0078-4AFE-A8E2-FE3F7D6FA228}" srcOrd="0" destOrd="0" parTransId="{CA62905C-9396-4DB2-8284-382C65D5DEA7}" sibTransId="{0D2DF15B-213E-4F4B-B9F7-D22E7A5CB4DF}"/>
    <dgm:cxn modelId="{EEAF02D5-75D9-4698-9880-8E1DFBB25EFD}" type="presOf" srcId="{30FFE101-B95F-4AAC-B3DE-78E871BFA151}" destId="{7E22DD63-C632-4939-967B-BEC2DF422205}" srcOrd="0" destOrd="0" presId="urn:microsoft.com/office/officeart/2005/8/layout/vList5"/>
    <dgm:cxn modelId="{1911DD0D-C283-4B5F-BF64-6528E0864704}" srcId="{1683A124-4891-4CB5-AE72-477C8D69C114}" destId="{5FEA07C9-8358-485A-A1B6-4F2FC09BDFA1}" srcOrd="0" destOrd="0" parTransId="{28360626-B912-400B-B46B-B53842797296}" sibTransId="{A8EB25AA-F25F-49A7-9AE7-223D1B91A1A8}"/>
    <dgm:cxn modelId="{8FD4C363-52A1-4D6B-955C-096505D51DF2}" type="presParOf" srcId="{9F089227-7AA0-4D7B-BA99-38A347DE8E16}" destId="{F7E9521F-9FC5-4ACC-98A6-98B26C5BD5CE}" srcOrd="0" destOrd="0" presId="urn:microsoft.com/office/officeart/2005/8/layout/vList5"/>
    <dgm:cxn modelId="{DBEA9387-B185-4614-B87A-188737C36F18}" type="presParOf" srcId="{F7E9521F-9FC5-4ACC-98A6-98B26C5BD5CE}" destId="{7E41118A-7CFE-4924-BF4D-6AD5DAA1FD60}" srcOrd="0" destOrd="0" presId="urn:microsoft.com/office/officeart/2005/8/layout/vList5"/>
    <dgm:cxn modelId="{FED13936-D293-4C62-9F2C-6F63A1F48C83}" type="presParOf" srcId="{F7E9521F-9FC5-4ACC-98A6-98B26C5BD5CE}" destId="{20A38A08-6096-4867-9240-34C84776EB81}" srcOrd="1" destOrd="0" presId="urn:microsoft.com/office/officeart/2005/8/layout/vList5"/>
    <dgm:cxn modelId="{19094441-6BD7-4632-9CAD-921E3C4A0714}" type="presParOf" srcId="{9F089227-7AA0-4D7B-BA99-38A347DE8E16}" destId="{D4C3BF8C-2EB8-4952-9459-D5697B8993A7}" srcOrd="1" destOrd="0" presId="urn:microsoft.com/office/officeart/2005/8/layout/vList5"/>
    <dgm:cxn modelId="{DA463AEC-8F4A-457D-9F2E-970475686E99}" type="presParOf" srcId="{9F089227-7AA0-4D7B-BA99-38A347DE8E16}" destId="{75D26335-A2A9-4B1C-89A5-C2235E0BDF75}" srcOrd="2" destOrd="0" presId="urn:microsoft.com/office/officeart/2005/8/layout/vList5"/>
    <dgm:cxn modelId="{41F72938-A3C4-4264-9808-B348836ADF98}" type="presParOf" srcId="{75D26335-A2A9-4B1C-89A5-C2235E0BDF75}" destId="{D2CF5E41-DA21-4206-8C4A-0C6EEB0F2407}" srcOrd="0" destOrd="0" presId="urn:microsoft.com/office/officeart/2005/8/layout/vList5"/>
    <dgm:cxn modelId="{12CD9CBD-EF83-4080-AA93-DE7D499E56E1}" type="presParOf" srcId="{9F089227-7AA0-4D7B-BA99-38A347DE8E16}" destId="{E1CF7F0F-5CCE-473C-991C-E0CD94F4704E}" srcOrd="3" destOrd="0" presId="urn:microsoft.com/office/officeart/2005/8/layout/vList5"/>
    <dgm:cxn modelId="{B6B2556E-45CC-4BB0-95C1-01B359A02698}" type="presParOf" srcId="{9F089227-7AA0-4D7B-BA99-38A347DE8E16}" destId="{432D2D30-A955-48BB-AFE7-221C4D3D740C}" srcOrd="4" destOrd="0" presId="urn:microsoft.com/office/officeart/2005/8/layout/vList5"/>
    <dgm:cxn modelId="{3D8AB081-EDBF-4CA2-8700-DA2B0205FCC1}" type="presParOf" srcId="{432D2D30-A955-48BB-AFE7-221C4D3D740C}" destId="{7E22DD63-C632-4939-967B-BEC2DF422205}" srcOrd="0" destOrd="0" presId="urn:microsoft.com/office/officeart/2005/8/layout/vList5"/>
    <dgm:cxn modelId="{A60467AE-76FA-4055-847D-F36AF783E138}" type="presParOf" srcId="{432D2D30-A955-48BB-AFE7-221C4D3D740C}" destId="{538AA8B0-FEC7-4062-AB98-BB0A5B450A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38A08-6096-4867-9240-34C84776EB81}">
      <dsp:nvSpPr>
        <dsp:cNvPr id="0" name=""/>
        <dsp:cNvSpPr/>
      </dsp:nvSpPr>
      <dsp:spPr>
        <a:xfrm rot="5400000">
          <a:off x="5061357" y="-1904410"/>
          <a:ext cx="1222828" cy="5339079"/>
        </a:xfrm>
        <a:prstGeom prst="round2Same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900" b="1" kern="1200" dirty="0" smtClean="0">
              <a:latin typeface="+mj-lt"/>
            </a:rPr>
            <a:t>Međusektorski: obuhvaća cjelokupno gospodarstvo</a:t>
          </a:r>
          <a:endParaRPr lang="en-GB" sz="2900" kern="1200" dirty="0">
            <a:latin typeface="+mj-lt"/>
          </a:endParaRPr>
        </a:p>
      </dsp:txBody>
      <dsp:txXfrm rot="-5400000">
        <a:off x="3003232" y="213409"/>
        <a:ext cx="5279385" cy="1103440"/>
      </dsp:txXfrm>
    </dsp:sp>
    <dsp:sp modelId="{7E41118A-7CFE-4924-BF4D-6AD5DAA1FD60}">
      <dsp:nvSpPr>
        <dsp:cNvPr id="0" name=""/>
        <dsp:cNvSpPr/>
      </dsp:nvSpPr>
      <dsp:spPr>
        <a:xfrm>
          <a:off x="0" y="861"/>
          <a:ext cx="3003232" cy="152853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Bipartit</a:t>
          </a:r>
          <a:r>
            <a:rPr lang="hr-HR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ni</a:t>
          </a:r>
          <a:endParaRPr lang="en-GB" sz="3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>
              <a:latin typeface="+mj-lt"/>
            </a:rPr>
            <a:t>Poslodavci/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>
              <a:latin typeface="+mj-lt"/>
            </a:rPr>
            <a:t>sindikati</a:t>
          </a:r>
          <a:endParaRPr lang="en-GB" sz="3200" kern="1200" dirty="0">
            <a:latin typeface="+mj-lt"/>
          </a:endParaRPr>
        </a:p>
      </dsp:txBody>
      <dsp:txXfrm>
        <a:off x="74617" y="75478"/>
        <a:ext cx="2853998" cy="1379302"/>
      </dsp:txXfrm>
    </dsp:sp>
    <dsp:sp modelId="{D2CF5E41-DA21-4206-8C4A-0C6EEB0F2407}">
      <dsp:nvSpPr>
        <dsp:cNvPr id="0" name=""/>
        <dsp:cNvSpPr/>
      </dsp:nvSpPr>
      <dsp:spPr>
        <a:xfrm>
          <a:off x="0" y="1605824"/>
          <a:ext cx="3003232" cy="1528536"/>
        </a:xfrm>
        <a:prstGeom prst="round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chemeClr val="tx1"/>
              </a:solidFill>
              <a:latin typeface="+mj-lt"/>
            </a:rPr>
            <a:t>Sektorski: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chemeClr val="tx1"/>
              </a:solidFill>
              <a:latin typeface="+mj-lt"/>
            </a:rPr>
            <a:t>Preko 40 sektorskih odbora za socijalni dijalog</a:t>
          </a:r>
          <a:endParaRPr lang="en-GB" sz="2200" kern="1200" dirty="0">
            <a:solidFill>
              <a:schemeClr val="tx1"/>
            </a:solidFill>
            <a:latin typeface="+mj-lt"/>
          </a:endParaRPr>
        </a:p>
      </dsp:txBody>
      <dsp:txXfrm>
        <a:off x="74617" y="1680441"/>
        <a:ext cx="2853998" cy="1379302"/>
      </dsp:txXfrm>
    </dsp:sp>
    <dsp:sp modelId="{538AA8B0-FEC7-4062-AB98-BB0A5B450A23}">
      <dsp:nvSpPr>
        <dsp:cNvPr id="0" name=""/>
        <dsp:cNvSpPr/>
      </dsp:nvSpPr>
      <dsp:spPr>
        <a:xfrm rot="5400000">
          <a:off x="5055817" y="1474855"/>
          <a:ext cx="1222828" cy="5333865"/>
        </a:xfrm>
        <a:prstGeom prst="round2SameRect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b="1" kern="1200" dirty="0" err="1" smtClean="0">
              <a:latin typeface="+mj-lt"/>
            </a:rPr>
            <a:t>Tripartit</a:t>
          </a:r>
          <a:r>
            <a:rPr lang="hr-HR" sz="2900" b="1" kern="1200" dirty="0" smtClean="0">
              <a:latin typeface="+mj-lt"/>
            </a:rPr>
            <a:t>ni socijalni </a:t>
          </a:r>
          <a:r>
            <a:rPr lang="hr-HR" sz="2900" b="1" kern="1200" dirty="0" err="1" smtClean="0">
              <a:latin typeface="+mj-lt"/>
            </a:rPr>
            <a:t>summit</a:t>
          </a:r>
          <a:endParaRPr lang="en-GB" sz="2900" b="1" kern="1200" dirty="0">
            <a:latin typeface="+mj-lt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900" b="1" kern="1200" dirty="0" smtClean="0">
              <a:latin typeface="+mj-lt"/>
            </a:rPr>
            <a:t>Savjetodavni odbori</a:t>
          </a:r>
          <a:endParaRPr lang="en-GB" sz="2900" b="1" kern="1200" dirty="0">
            <a:latin typeface="+mj-lt"/>
          </a:endParaRPr>
        </a:p>
      </dsp:txBody>
      <dsp:txXfrm rot="-5400000">
        <a:off x="3000299" y="3590067"/>
        <a:ext cx="5274171" cy="1103440"/>
      </dsp:txXfrm>
    </dsp:sp>
    <dsp:sp modelId="{7E22DD63-C632-4939-967B-BEC2DF422205}">
      <dsp:nvSpPr>
        <dsp:cNvPr id="0" name=""/>
        <dsp:cNvSpPr/>
      </dsp:nvSpPr>
      <dsp:spPr>
        <a:xfrm>
          <a:off x="0" y="3210787"/>
          <a:ext cx="3000299" cy="1862001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Tripartit</a:t>
          </a:r>
          <a:r>
            <a:rPr lang="hr-HR" sz="3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ni</a:t>
          </a:r>
          <a:endParaRPr lang="en-GB" sz="30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+mj-lt"/>
            </a:rPr>
            <a:t>Poslodavci/</a:t>
          </a:r>
          <a:r>
            <a:rPr lang="en-GB" sz="3000" kern="1200" dirty="0" smtClean="0">
              <a:latin typeface="+mj-lt"/>
            </a:rPr>
            <a:t> </a:t>
          </a:r>
          <a:r>
            <a:rPr lang="hr-HR" sz="3000" kern="1200" dirty="0" smtClean="0">
              <a:latin typeface="+mj-lt"/>
            </a:rPr>
            <a:t>sindikati</a:t>
          </a:r>
          <a:r>
            <a:rPr lang="en-GB" sz="3000" kern="1200" dirty="0" smtClean="0">
              <a:latin typeface="+mj-lt"/>
            </a:rPr>
            <a:t> / EU </a:t>
          </a:r>
          <a:r>
            <a:rPr lang="en-GB" sz="3000" kern="1200" dirty="0" err="1" smtClean="0">
              <a:latin typeface="+mj-lt"/>
            </a:rPr>
            <a:t>instit</a:t>
          </a:r>
          <a:r>
            <a:rPr lang="hr-HR" sz="3000" kern="1200" dirty="0" err="1" smtClean="0">
              <a:latin typeface="+mj-lt"/>
            </a:rPr>
            <a:t>ucije</a:t>
          </a:r>
          <a:endParaRPr lang="en-GB" sz="3000" kern="1200" dirty="0">
            <a:solidFill>
              <a:srgbClr val="FFFF00"/>
            </a:solidFill>
            <a:latin typeface="+mj-lt"/>
          </a:endParaRPr>
        </a:p>
      </dsp:txBody>
      <dsp:txXfrm>
        <a:off x="90895" y="3301682"/>
        <a:ext cx="2818509" cy="1680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36A4133-733E-49F1-B502-33C39C9585DC}" type="datetimeFigureOut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FF52C4-9A61-4F38-A1A6-65420B74E8F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772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4CD17DA-C9F3-4654-8CB2-94119D79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AE4BD-EB02-40BC-A8A4-74F46D96A1E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3"/>
          <p:cNvSpPr txBox="1">
            <a:spLocks noGrp="1" noChangeArrowheads="1"/>
          </p:cNvSpPr>
          <p:nvPr/>
        </p:nvSpPr>
        <p:spPr bwMode="auto">
          <a:xfrm>
            <a:off x="3849688" y="9429750"/>
            <a:ext cx="2919412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056" tIns="48910" rIns="94056" bIns="48910" anchor="b"/>
          <a:lstStyle/>
          <a:p>
            <a:pPr algn="r" defTabSz="469900">
              <a:buClr>
                <a:srgbClr val="000000"/>
              </a:buClr>
              <a:buSzPct val="100000"/>
              <a:buFont typeface="Wingdings" pitchFamily="2" charset="2"/>
              <a:buNone/>
              <a:tabLst>
                <a:tab pos="0" algn="l"/>
                <a:tab pos="466725" algn="l"/>
                <a:tab pos="936625" algn="l"/>
                <a:tab pos="1406525" algn="l"/>
                <a:tab pos="1874838" algn="l"/>
                <a:tab pos="2346325" algn="l"/>
                <a:tab pos="2814638" algn="l"/>
                <a:tab pos="3284538" algn="l"/>
                <a:tab pos="3752850" algn="l"/>
                <a:tab pos="4222750" algn="l"/>
                <a:tab pos="4692650" algn="l"/>
                <a:tab pos="5162550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8575" algn="l"/>
                <a:tab pos="9388475" algn="l"/>
              </a:tabLst>
            </a:pPr>
            <a:fld id="{857615E2-45BF-48B0-9399-EA842B92E517}" type="slidenum">
              <a:rPr lang="en-GB"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defTabSz="469900"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66725" algn="l"/>
                  <a:tab pos="936625" algn="l"/>
                  <a:tab pos="1406525" algn="l"/>
                  <a:tab pos="1874838" algn="l"/>
                  <a:tab pos="2346325" algn="l"/>
                  <a:tab pos="2814638" algn="l"/>
                  <a:tab pos="3284538" algn="l"/>
                  <a:tab pos="3752850" algn="l"/>
                  <a:tab pos="4222750" algn="l"/>
                  <a:tab pos="4692650" algn="l"/>
                  <a:tab pos="5162550" algn="l"/>
                  <a:tab pos="5630863" algn="l"/>
                  <a:tab pos="6100763" algn="l"/>
                  <a:tab pos="6570663" algn="l"/>
                  <a:tab pos="7040563" algn="l"/>
                  <a:tab pos="7510463" algn="l"/>
                  <a:tab pos="7978775" algn="l"/>
                  <a:tab pos="8448675" algn="l"/>
                  <a:tab pos="8918575" algn="l"/>
                  <a:tab pos="9388475" algn="l"/>
                </a:tabLst>
              </a:pPr>
              <a:t>1</a:t>
            </a:fld>
            <a:endParaRPr lang="en-GB" sz="13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39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pPr defTabSz="449263">
              <a:lnSpc>
                <a:spcPct val="4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BE" sz="2400">
              <a:solidFill>
                <a:schemeClr val="bg1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9250" cy="4467225"/>
          </a:xfrm>
          <a:noFill/>
          <a:ln/>
        </p:spPr>
        <p:txBody>
          <a:bodyPr wrap="none" lIns="94056" tIns="48910" rIns="94056" bIns="48910" anchor="ctr"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6152D-10B6-4BF9-8673-23C1B65202F3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382C8-DFAB-4682-BC16-10DB3BA3588D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A59B4E-A939-41DA-9E8E-121C96B65DBE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B8923-E209-4950-BF98-48435ABEE6CE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23"/>
          <p:cNvSpPr txBox="1">
            <a:spLocks noGrp="1" noChangeArrowheads="1"/>
          </p:cNvSpPr>
          <p:nvPr/>
        </p:nvSpPr>
        <p:spPr bwMode="auto">
          <a:xfrm>
            <a:off x="3852863" y="9426575"/>
            <a:ext cx="29194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056" tIns="48910" rIns="94056" bIns="48910" anchor="b"/>
          <a:lstStyle/>
          <a:p>
            <a:pPr algn="r" defTabSz="469900">
              <a:buClr>
                <a:srgbClr val="000000"/>
              </a:buClr>
              <a:buSzPct val="100000"/>
              <a:buFont typeface="Wingdings" pitchFamily="2" charset="2"/>
              <a:buNone/>
              <a:tabLst>
                <a:tab pos="0" algn="l"/>
                <a:tab pos="466725" algn="l"/>
                <a:tab pos="936625" algn="l"/>
                <a:tab pos="1406525" algn="l"/>
                <a:tab pos="1874838" algn="l"/>
                <a:tab pos="2346325" algn="l"/>
                <a:tab pos="2814638" algn="l"/>
                <a:tab pos="3284538" algn="l"/>
                <a:tab pos="3752850" algn="l"/>
                <a:tab pos="4222750" algn="l"/>
                <a:tab pos="4692650" algn="l"/>
                <a:tab pos="5162550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8575" algn="l"/>
                <a:tab pos="9388475" algn="l"/>
              </a:tabLst>
            </a:pPr>
            <a:fld id="{A27372A0-B120-43CE-8B89-F7CE3B98B6C0}" type="slidenum">
              <a:rPr lang="en-GB"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defTabSz="469900"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66725" algn="l"/>
                  <a:tab pos="936625" algn="l"/>
                  <a:tab pos="1406525" algn="l"/>
                  <a:tab pos="1874838" algn="l"/>
                  <a:tab pos="2346325" algn="l"/>
                  <a:tab pos="2814638" algn="l"/>
                  <a:tab pos="3284538" algn="l"/>
                  <a:tab pos="3752850" algn="l"/>
                  <a:tab pos="4222750" algn="l"/>
                  <a:tab pos="4692650" algn="l"/>
                  <a:tab pos="5162550" algn="l"/>
                  <a:tab pos="5630863" algn="l"/>
                  <a:tab pos="6100763" algn="l"/>
                  <a:tab pos="6570663" algn="l"/>
                  <a:tab pos="7040563" algn="l"/>
                  <a:tab pos="7510463" algn="l"/>
                  <a:tab pos="7978775" algn="l"/>
                  <a:tab pos="8448675" algn="l"/>
                  <a:tab pos="8918575" algn="l"/>
                  <a:tab pos="9388475" algn="l"/>
                </a:tabLst>
              </a:pPr>
              <a:t>13</a:t>
            </a:fld>
            <a:endParaRPr lang="en-GB" sz="13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5300" name="Text Box 1"/>
          <p:cNvSpPr txBox="1">
            <a:spLocks noChangeArrowheads="1"/>
          </p:cNvSpPr>
          <p:nvPr/>
        </p:nvSpPr>
        <p:spPr bwMode="auto">
          <a:xfrm>
            <a:off x="906463" y="817563"/>
            <a:ext cx="4924425" cy="404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pPr defTabSz="449263">
              <a:lnSpc>
                <a:spcPct val="4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BE" sz="2400">
              <a:solidFill>
                <a:srgbClr val="FFFF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16550" cy="4460875"/>
          </a:xfrm>
          <a:noFill/>
          <a:ln/>
        </p:spPr>
        <p:txBody>
          <a:bodyPr wrap="none" lIns="95562" tIns="47781" rIns="95562" bIns="47781" anchor="ctr"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D0AE3-238B-40B2-8B03-FE0228C1CDFA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7" name="Rectangle 23"/>
          <p:cNvSpPr txBox="1">
            <a:spLocks noGrp="1" noChangeArrowheads="1"/>
          </p:cNvSpPr>
          <p:nvPr/>
        </p:nvSpPr>
        <p:spPr bwMode="auto">
          <a:xfrm>
            <a:off x="3852863" y="9426575"/>
            <a:ext cx="29194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056" tIns="48910" rIns="94056" bIns="48910" anchor="b"/>
          <a:lstStyle/>
          <a:p>
            <a:pPr algn="r" defTabSz="469900">
              <a:buClr>
                <a:srgbClr val="000000"/>
              </a:buClr>
              <a:buSzPct val="100000"/>
              <a:buFont typeface="Wingdings" pitchFamily="2" charset="2"/>
              <a:buNone/>
              <a:tabLst>
                <a:tab pos="0" algn="l"/>
                <a:tab pos="466725" algn="l"/>
                <a:tab pos="936625" algn="l"/>
                <a:tab pos="1406525" algn="l"/>
                <a:tab pos="1874838" algn="l"/>
                <a:tab pos="2346325" algn="l"/>
                <a:tab pos="2814638" algn="l"/>
                <a:tab pos="3284538" algn="l"/>
                <a:tab pos="3752850" algn="l"/>
                <a:tab pos="4222750" algn="l"/>
                <a:tab pos="4692650" algn="l"/>
                <a:tab pos="5162550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8575" algn="l"/>
                <a:tab pos="9388475" algn="l"/>
              </a:tabLst>
            </a:pPr>
            <a:fld id="{8DB0DFEB-8032-41A0-8B58-A962AB6F5396}" type="slidenum">
              <a:rPr lang="en-GB"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defTabSz="469900"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66725" algn="l"/>
                  <a:tab pos="936625" algn="l"/>
                  <a:tab pos="1406525" algn="l"/>
                  <a:tab pos="1874838" algn="l"/>
                  <a:tab pos="2346325" algn="l"/>
                  <a:tab pos="2814638" algn="l"/>
                  <a:tab pos="3284538" algn="l"/>
                  <a:tab pos="3752850" algn="l"/>
                  <a:tab pos="4222750" algn="l"/>
                  <a:tab pos="4692650" algn="l"/>
                  <a:tab pos="5162550" algn="l"/>
                  <a:tab pos="5630863" algn="l"/>
                  <a:tab pos="6100763" algn="l"/>
                  <a:tab pos="6570663" algn="l"/>
                  <a:tab pos="7040563" algn="l"/>
                  <a:tab pos="7510463" algn="l"/>
                  <a:tab pos="7978775" algn="l"/>
                  <a:tab pos="8448675" algn="l"/>
                  <a:tab pos="8918575" algn="l"/>
                  <a:tab pos="9388475" algn="l"/>
                </a:tabLst>
              </a:pPr>
              <a:t>14</a:t>
            </a:fld>
            <a:endParaRPr lang="en-GB" sz="13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7348" name="Text Box 1"/>
          <p:cNvSpPr txBox="1">
            <a:spLocks noChangeArrowheads="1"/>
          </p:cNvSpPr>
          <p:nvPr/>
        </p:nvSpPr>
        <p:spPr bwMode="auto">
          <a:xfrm>
            <a:off x="906463" y="817563"/>
            <a:ext cx="4924425" cy="404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pPr defTabSz="449263">
              <a:lnSpc>
                <a:spcPct val="4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BE" sz="2400">
              <a:solidFill>
                <a:srgbClr val="FFFF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16550" cy="4460875"/>
          </a:xfrm>
          <a:noFill/>
          <a:ln/>
        </p:spPr>
        <p:txBody>
          <a:bodyPr wrap="none" lIns="95562" tIns="47781" rIns="95562" bIns="47781" anchor="ctr"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>
              <a:latin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42292-14B4-4466-A59B-A959336D4819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zervirano mjesto slike slajd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>
              <a:latin typeface="Arial" charset="0"/>
            </a:endParaRPr>
          </a:p>
        </p:txBody>
      </p:sp>
      <p:sp>
        <p:nvSpPr>
          <p:cNvPr id="63491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CBA9D-2896-4F4C-8251-CDC81D9A04AF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B616A-BE22-4D8D-ABE4-CC5F20C856C7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6463" y="744538"/>
            <a:ext cx="4956175" cy="3717925"/>
          </a:xfrm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11788" cy="4462463"/>
          </a:xfrm>
          <a:noFill/>
          <a:ln/>
        </p:spPr>
        <p:txBody>
          <a:bodyPr lIns="94056" tIns="48910" rIns="94056" bIns="48910"/>
          <a:lstStyle/>
          <a:p>
            <a:pPr eaLnBrk="1" hangingPunct="1"/>
            <a:endParaRPr lang="fr-BE" smtClean="0">
              <a:latin typeface="Arial" charset="0"/>
            </a:endParaRPr>
          </a:p>
        </p:txBody>
      </p:sp>
      <p:sp>
        <p:nvSpPr>
          <p:cNvPr id="32772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19412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056" tIns="48910" rIns="94056" bIns="48910" anchor="b"/>
          <a:lstStyle/>
          <a:p>
            <a:pPr algn="r" defTabSz="469900">
              <a:buClr>
                <a:srgbClr val="000000"/>
              </a:buClr>
              <a:buSzPct val="100000"/>
              <a:buFont typeface="Wingdings" pitchFamily="2" charset="2"/>
              <a:buNone/>
              <a:tabLst>
                <a:tab pos="0" algn="l"/>
                <a:tab pos="466725" algn="l"/>
                <a:tab pos="936625" algn="l"/>
                <a:tab pos="1406525" algn="l"/>
                <a:tab pos="1874838" algn="l"/>
                <a:tab pos="2346325" algn="l"/>
                <a:tab pos="2814638" algn="l"/>
                <a:tab pos="3284538" algn="l"/>
                <a:tab pos="3752850" algn="l"/>
                <a:tab pos="4222750" algn="l"/>
                <a:tab pos="4692650" algn="l"/>
                <a:tab pos="5162550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8575" algn="l"/>
                <a:tab pos="9388475" algn="l"/>
              </a:tabLst>
            </a:pPr>
            <a:fld id="{EB9E31A0-54A2-4774-A47A-CE287AB88C57}" type="slidenum">
              <a:rPr lang="en-GB"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defTabSz="469900"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66725" algn="l"/>
                  <a:tab pos="936625" algn="l"/>
                  <a:tab pos="1406525" algn="l"/>
                  <a:tab pos="1874838" algn="l"/>
                  <a:tab pos="2346325" algn="l"/>
                  <a:tab pos="2814638" algn="l"/>
                  <a:tab pos="3284538" algn="l"/>
                  <a:tab pos="3752850" algn="l"/>
                  <a:tab pos="4222750" algn="l"/>
                  <a:tab pos="4692650" algn="l"/>
                  <a:tab pos="5162550" algn="l"/>
                  <a:tab pos="5630863" algn="l"/>
                  <a:tab pos="6100763" algn="l"/>
                  <a:tab pos="6570663" algn="l"/>
                  <a:tab pos="7040563" algn="l"/>
                  <a:tab pos="7510463" algn="l"/>
                  <a:tab pos="7978775" algn="l"/>
                  <a:tab pos="8448675" algn="l"/>
                  <a:tab pos="8918575" algn="l"/>
                  <a:tab pos="9388475" algn="l"/>
                </a:tabLst>
              </a:pPr>
              <a:t>2</a:t>
            </a:fld>
            <a:endParaRPr lang="en-GB" sz="13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82847-B539-4BC4-9504-BBA2E27EAEF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4538"/>
            <a:ext cx="4959350" cy="3719512"/>
          </a:xfrm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08613" cy="4464050"/>
          </a:xfrm>
          <a:noFill/>
          <a:ln/>
        </p:spPr>
        <p:txBody>
          <a:bodyPr lIns="94056" tIns="48910" rIns="94056" bIns="48910"/>
          <a:lstStyle/>
          <a:p>
            <a:pPr eaLnBrk="1" hangingPunct="1"/>
            <a:endParaRPr lang="fr-BE" smtClean="0">
              <a:latin typeface="Arial" charset="0"/>
            </a:endParaRPr>
          </a:p>
        </p:txBody>
      </p:sp>
      <p:sp>
        <p:nvSpPr>
          <p:cNvPr id="34820" name="Espace réservé du numéro de diapositive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74" tIns="46087" rIns="92174" bIns="46087" anchor="b"/>
          <a:lstStyle/>
          <a:p>
            <a:pPr algn="r" defTabSz="449263">
              <a:lnSpc>
                <a:spcPct val="4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F68D7B1D-E215-4F06-9406-ECBFC9E89F2E}" type="slidenum">
              <a:rPr lang="en-GB" sz="1300">
                <a:latin typeface="Times New Roman" pitchFamily="18" charset="0"/>
                <a:cs typeface="Lucida Sans Unicode" pitchFamily="34" charset="0"/>
              </a:rPr>
              <a:pPr algn="r" defTabSz="449263">
                <a:lnSpc>
                  <a:spcPct val="4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GB" sz="130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zervirano mjesto slike slajd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>
              <a:latin typeface="Arial" charset="0"/>
            </a:endParaRPr>
          </a:p>
        </p:txBody>
      </p:sp>
      <p:sp>
        <p:nvSpPr>
          <p:cNvPr id="36867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B4E3D-F56C-4BE0-969C-3AF38792B75C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zervirano mjesto slike slajd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>
              <a:latin typeface="Arial" charset="0"/>
            </a:endParaRPr>
          </a:p>
        </p:txBody>
      </p:sp>
      <p:sp>
        <p:nvSpPr>
          <p:cNvPr id="38915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AAE6B-2014-438C-9D87-6AC2AE085E0E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zervirano mjesto slike slajd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>
                <a:latin typeface="Arial" charset="0"/>
              </a:rPr>
              <a:t>O tome više Dijana (ima u prezentaciji….)</a:t>
            </a:r>
          </a:p>
        </p:txBody>
      </p:sp>
      <p:sp>
        <p:nvSpPr>
          <p:cNvPr id="40963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E2450-C528-49CF-BA36-5FF0D12E060D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zervirano mjesto slike slajd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>
                <a:latin typeface="Arial" charset="0"/>
              </a:rPr>
              <a:t>O tome više Dijana (ima u prezentaciji….)</a:t>
            </a:r>
          </a:p>
        </p:txBody>
      </p:sp>
      <p:sp>
        <p:nvSpPr>
          <p:cNvPr id="43011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AF571-6DCF-4211-8989-64CAAE07AB5C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zervirano mjesto slike slajd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>
              <a:latin typeface="Arial" charset="0"/>
            </a:endParaRPr>
          </a:p>
        </p:txBody>
      </p:sp>
      <p:sp>
        <p:nvSpPr>
          <p:cNvPr id="45059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6A072-7AD9-4E40-9135-22048AD83B0F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D3C02-A08F-4FB1-856D-E7D3F2B035D7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3"/>
          <p:cNvSpPr txBox="1">
            <a:spLocks noGrp="1" noChangeArrowheads="1"/>
          </p:cNvSpPr>
          <p:nvPr/>
        </p:nvSpPr>
        <p:spPr bwMode="auto">
          <a:xfrm>
            <a:off x="3849688" y="9429750"/>
            <a:ext cx="2919412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056" tIns="48910" rIns="94056" bIns="48910" anchor="b"/>
          <a:lstStyle/>
          <a:p>
            <a:pPr algn="r" defTabSz="469900">
              <a:buClr>
                <a:srgbClr val="000000"/>
              </a:buClr>
              <a:buSzPct val="100000"/>
              <a:buFont typeface="Wingdings" pitchFamily="2" charset="2"/>
              <a:buNone/>
              <a:tabLst>
                <a:tab pos="0" algn="l"/>
                <a:tab pos="466725" algn="l"/>
                <a:tab pos="936625" algn="l"/>
                <a:tab pos="1406525" algn="l"/>
                <a:tab pos="1874838" algn="l"/>
                <a:tab pos="2346325" algn="l"/>
                <a:tab pos="2814638" algn="l"/>
                <a:tab pos="3284538" algn="l"/>
                <a:tab pos="3752850" algn="l"/>
                <a:tab pos="4222750" algn="l"/>
                <a:tab pos="4692650" algn="l"/>
                <a:tab pos="5162550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8575" algn="l"/>
                <a:tab pos="9388475" algn="l"/>
              </a:tabLst>
            </a:pPr>
            <a:fld id="{53515F18-A5C2-4AD3-AF68-61AD76644665}" type="slidenum">
              <a:rPr lang="en-GB"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defTabSz="469900"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66725" algn="l"/>
                  <a:tab pos="936625" algn="l"/>
                  <a:tab pos="1406525" algn="l"/>
                  <a:tab pos="1874838" algn="l"/>
                  <a:tab pos="2346325" algn="l"/>
                  <a:tab pos="2814638" algn="l"/>
                  <a:tab pos="3284538" algn="l"/>
                  <a:tab pos="3752850" algn="l"/>
                  <a:tab pos="4222750" algn="l"/>
                  <a:tab pos="4692650" algn="l"/>
                  <a:tab pos="5162550" algn="l"/>
                  <a:tab pos="5630863" algn="l"/>
                  <a:tab pos="6100763" algn="l"/>
                  <a:tab pos="6570663" algn="l"/>
                  <a:tab pos="7040563" algn="l"/>
                  <a:tab pos="7510463" algn="l"/>
                  <a:tab pos="7978775" algn="l"/>
                  <a:tab pos="8448675" algn="l"/>
                  <a:tab pos="8918575" algn="l"/>
                  <a:tab pos="9388475" algn="l"/>
                </a:tabLst>
              </a:pPr>
              <a:t>9</a:t>
            </a:fld>
            <a:endParaRPr lang="en-GB" sz="13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7108" name="Text Box 1"/>
          <p:cNvSpPr txBox="1">
            <a:spLocks noChangeArrowheads="1"/>
          </p:cNvSpPr>
          <p:nvPr/>
        </p:nvSpPr>
        <p:spPr bwMode="auto">
          <a:xfrm>
            <a:off x="1131888" y="744538"/>
            <a:ext cx="45339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pPr defTabSz="449263">
              <a:lnSpc>
                <a:spcPct val="4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BE" sz="2400">
              <a:solidFill>
                <a:schemeClr val="bg1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13375" cy="4464050"/>
          </a:xfrm>
          <a:noFill/>
          <a:ln/>
        </p:spPr>
        <p:txBody>
          <a:bodyPr wrap="none" lIns="95562" tIns="47781" rIns="95562" bIns="47781" anchor="ctr"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9F6B-75BF-489E-BA95-16CC1EEF0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FE65-6B6F-43E2-8452-88E7C29C7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EEA1-E74B-40DA-9483-DCE23030F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7F1DAA-0033-4B4C-BE35-7C651D58D807}" type="datetime1">
              <a:rPr lang="fr-BE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245225"/>
            <a:ext cx="50292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FF91-16CB-4796-9444-9C7A8029F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B861697-800A-41B1-B11A-C2C0FD2D425B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C74944-F667-4B0D-89F8-EA1DF12BD378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72B9B3-AFD5-4305-A9D4-CA6798D4DC83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F03841-9D94-4618-B862-0522E68A650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A4D4CF-1300-4BEE-BE3C-EB6DA2FA965D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7E06DB-EA93-4728-A216-238191C3D0F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13470A-9560-4556-AA9D-56F357105CC6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04E003-08E2-48F4-B522-7300AA89FA2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E7D61A8-3E77-422E-96E7-6C1CEE4C637A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5C3057-CF3E-488F-A009-A0CC259ED9A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A6F394-BE53-4AD9-86A2-B8A2FE0C3BA4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82A8EB-9A16-4D4F-AE18-FD2CD6EF245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487EA85-0979-48C1-8EDE-FF6491144DEA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8625FD-3D68-4078-8B03-0B2D3A48220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2462-BE79-4405-A31C-38D7F7CC0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F62F96-9EF7-44CD-BBC2-02AAB975BE44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F000A1-055E-4752-80A8-C9E185AC239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A5672B8-D6C8-479A-99F5-530E16D81EB7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F47DED-B530-489E-8DA2-27D73403D25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912C78-5E81-4565-947F-BABEF3CAEE38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89ACA5-03DF-465E-B858-2E3AF38ADB5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196083-07C8-4B50-A8F3-F827B66B1BF9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1A59BA-2750-467A-8F2B-18CEDA3C3A0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14CF2C-DC0C-4213-B3CF-59E51A63B3D1}" type="datetime1">
              <a:rPr lang="fr-BE"/>
              <a:pPr>
                <a:defRPr/>
              </a:pPr>
              <a:t>11/02/2015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245225"/>
            <a:ext cx="50292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40F797-0C64-4E54-9D74-F66793566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D957-CAE8-4845-BD05-7C37FEA5C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7B5B-3631-44B0-A461-B7D583C7C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CD78-760A-4FEF-B477-12C479545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7F3A-64A6-4F70-9656-1F1EFE2B0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1BD6-475F-4EF4-8A3F-FFA522562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F948-C18D-4544-AAC2-64A0052AD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C9FB-83D3-4FAC-9A7D-244447FE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9C94E9-EF62-4B7C-A6E2-5E864623E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6" r:id="rId2"/>
    <p:sldLayoutId id="2147483895" r:id="rId3"/>
    <p:sldLayoutId id="2147483894" r:id="rId4"/>
    <p:sldLayoutId id="2147483893" r:id="rId5"/>
    <p:sldLayoutId id="2147483892" r:id="rId6"/>
    <p:sldLayoutId id="2147483891" r:id="rId7"/>
    <p:sldLayoutId id="2147483890" r:id="rId8"/>
    <p:sldLayoutId id="2147483889" r:id="rId9"/>
    <p:sldLayoutId id="2147483888" r:id="rId10"/>
    <p:sldLayoutId id="2147483887" r:id="rId11"/>
    <p:sldLayoutId id="2147483898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BE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575A257-D81E-4A6F-97CB-A414E307A444}" type="datetime1">
              <a:rPr lang="fr-BE"/>
              <a:pPr>
                <a:defRPr/>
              </a:pPr>
              <a:t>11/02/2015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E19AA38-6255-4151-BA69-605FEDD2A62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lidija.horvatic@hup.hr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ssh.hr/" TargetMode="External"/><Relationship Id="rId5" Type="http://schemas.openxmlformats.org/officeDocument/2006/relationships/hyperlink" Target="mailto:dijana.sobota@sssh.hr" TargetMode="External"/><Relationship Id="rId4" Type="http://schemas.openxmlformats.org/officeDocument/2006/relationships/hyperlink" Target="http://www.hup.h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ubtitle 2"/>
          <p:cNvSpPr txBox="1">
            <a:spLocks/>
          </p:cNvSpPr>
          <p:nvPr/>
        </p:nvSpPr>
        <p:spPr bwMode="auto">
          <a:xfrm>
            <a:off x="1371600" y="3810000"/>
            <a:ext cx="72199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hr-HR" sz="2400" dirty="0"/>
              <a:t>              Radionica u Osijeku, 12. veljače 2015.</a:t>
            </a:r>
          </a:p>
          <a:p>
            <a:pPr eaLnBrk="0" hangingPunct="0">
              <a:spcBef>
                <a:spcPct val="20000"/>
              </a:spcBef>
            </a:pPr>
            <a:r>
              <a:rPr lang="hr-HR" sz="2400" dirty="0"/>
              <a:t>     </a:t>
            </a:r>
          </a:p>
          <a:p>
            <a:pPr eaLnBrk="0" hangingPunct="0">
              <a:spcBef>
                <a:spcPct val="20000"/>
              </a:spcBef>
            </a:pPr>
            <a:r>
              <a:rPr lang="hr-HR" sz="2400" dirty="0"/>
              <a:t>           			  Lidija Horvatić, HUP</a:t>
            </a:r>
          </a:p>
          <a:p>
            <a:pPr eaLnBrk="0" hangingPunct="0">
              <a:spcBef>
                <a:spcPct val="20000"/>
              </a:spcBef>
            </a:pPr>
            <a:r>
              <a:rPr lang="hr-HR" sz="2400" dirty="0"/>
              <a:t>          			             Dijana </a:t>
            </a:r>
            <a:r>
              <a:rPr lang="hr-HR" sz="2400" dirty="0" err="1"/>
              <a:t>Šobota</a:t>
            </a:r>
            <a:r>
              <a:rPr lang="hr-HR" sz="2400" dirty="0"/>
              <a:t>, SSSH</a:t>
            </a:r>
            <a:endParaRPr lang="fr-BE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94A07-7EEC-4006-8F2D-9B6E9A677D3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200" y="1600200"/>
            <a:ext cx="6781800" cy="22098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hr-HR" sz="3200" b="1" dirty="0">
                <a:solidFill>
                  <a:schemeClr val="tx1"/>
                </a:solidFill>
                <a:latin typeface="+mj-lt"/>
              </a:rPr>
              <a:t>Uloga EU socijalnih partnera,</a:t>
            </a:r>
          </a:p>
          <a:p>
            <a:pPr algn="ctr" eaLnBrk="0" hangingPunct="0">
              <a:defRPr/>
            </a:pPr>
            <a:r>
              <a:rPr lang="hr-HR" sz="3200" b="1" dirty="0">
                <a:solidFill>
                  <a:schemeClr val="tx1"/>
                </a:solidFill>
                <a:latin typeface="+mj-lt"/>
              </a:rPr>
              <a:t>važnost Okvirnih sporazuma sklopljenih na razini EU</a:t>
            </a:r>
            <a:endParaRPr lang="en-GB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700" name="Picture 4" descr="http://europa.eu/about-eu/basic-information/symbols/images/flag_yellow_hi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81000"/>
            <a:ext cx="11588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SSD:Users:wizzy:Desktop: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2286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Users\Korisnik\AppData\Local\Microsoft\Windows\Temporary Internet Files\Content.Word\Strukturni-i-investicijski-fondovi-logo-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11647"/>
            <a:ext cx="1219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C:\Users\Korisnik\AppData\Local\Microsoft\Windows\Temporary Internet Files\Content.Word\ZnakLogo-H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51430"/>
            <a:ext cx="914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24000"/>
            <a:ext cx="8342312" cy="5073650"/>
          </a:xfrm>
        </p:spPr>
        <p:txBody>
          <a:bodyPr>
            <a:normAutofit lnSpcReduction="10000"/>
          </a:bodyPr>
          <a:lstStyle/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hr-HR" sz="2600" dirty="0" smtClean="0">
                <a:latin typeface="Arial" charset="0"/>
              </a:rPr>
              <a:t>Konzultacije/savjetovanje sa socijalnim partnerima na području socijalne politike (definicija socijalne politike u članku 153.)</a:t>
            </a:r>
            <a:endParaRPr lang="en-GB" sz="2600" dirty="0" smtClean="0">
              <a:latin typeface="Arial" charset="0"/>
            </a:endParaRP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GB" sz="800" dirty="0" smtClean="0">
              <a:latin typeface="Arial" charset="0"/>
            </a:endParaRPr>
          </a:p>
          <a:p>
            <a:pPr marL="534988" indent="-534988" algn="ctr" eaLnBrk="1" hangingPunct="1">
              <a:lnSpc>
                <a:spcPct val="80000"/>
              </a:lnSpc>
              <a:buClr>
                <a:srgbClr val="C00000"/>
              </a:buClr>
              <a:buFont typeface="Arial" charset="0"/>
              <a:buNone/>
              <a:defRPr/>
            </a:pPr>
            <a:r>
              <a:rPr lang="hr-HR" sz="2800" b="1" dirty="0" smtClean="0">
                <a:solidFill>
                  <a:srgbClr val="C00000"/>
                </a:solidFill>
                <a:latin typeface="Arial" charset="0"/>
              </a:rPr>
              <a:t>Članak UFEU 154. i 155.</a:t>
            </a:r>
            <a:endParaRPr lang="en-GB" sz="2800" b="1" dirty="0" smtClean="0">
              <a:solidFill>
                <a:srgbClr val="C00000"/>
              </a:solidFill>
              <a:latin typeface="Arial" charset="0"/>
            </a:endParaRP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GB" sz="800" dirty="0" smtClean="0">
              <a:latin typeface="Arial" charset="0"/>
            </a:endParaRP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hr-HR" sz="2600" dirty="0" smtClean="0">
                <a:latin typeface="Arial" charset="0"/>
              </a:rPr>
              <a:t>Zadaća Komisije promicati savjetovanje među SP, olakšavati dijalog, osiguravati ravnomjernu potporu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hr-HR" sz="2600" dirty="0" smtClean="0">
                <a:latin typeface="Arial" charset="0"/>
              </a:rPr>
              <a:t>Konzultacije u dvije faze (o “mogućem smjeru” i “sadržaju” budućeg djelovanja Unije</a:t>
            </a:r>
            <a:r>
              <a:rPr lang="en-GB" sz="2600" dirty="0" smtClean="0">
                <a:latin typeface="Arial" charset="0"/>
              </a:rPr>
              <a:t>)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hr-HR" sz="2700" dirty="0" smtClean="0">
                <a:latin typeface="Arial" charset="0"/>
              </a:rPr>
              <a:t>Mogućnost pregovora i sklapanja sporazuma među socijalnim partnerima kojima se zamjenjuje djelovanje Unije – ne dulje od 9 mjeseci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hr-HR" sz="2700" b="1" dirty="0" smtClean="0">
                <a:latin typeface="Arial" charset="0"/>
              </a:rPr>
              <a:t>Autonomija </a:t>
            </a:r>
            <a:r>
              <a:rPr lang="hr-HR" sz="2700" dirty="0" smtClean="0">
                <a:latin typeface="Arial" charset="0"/>
              </a:rPr>
              <a:t>europskih socijalnih partnera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hr-HR" sz="2700" dirty="0" smtClean="0">
                <a:latin typeface="Arial" charset="0"/>
              </a:rPr>
              <a:t>+ sektorski socijalni dijalog (odbori od 1998.; 40 odbora; 145 milijuna radnika; &gt; 500 tekstova)</a:t>
            </a:r>
            <a:endParaRPr lang="en-GB" sz="2600" dirty="0" smtClean="0">
              <a:latin typeface="Arial" charset="0"/>
            </a:endParaRPr>
          </a:p>
          <a:p>
            <a:pPr marL="534988" indent="-534988" eaLnBrk="1" hangingPunct="1">
              <a:lnSpc>
                <a:spcPct val="80000"/>
              </a:lnSpc>
              <a:defRPr/>
            </a:pPr>
            <a:endParaRPr lang="en-GB" sz="2400" b="1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>
                <a:solidFill>
                  <a:schemeClr val="bg1"/>
                </a:solidFill>
                <a:cs typeface="Lucida Sans Unicode" pitchFamily="34" charset="0"/>
              </a:rPr>
              <a:t>Proces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24000"/>
            <a:ext cx="8342312" cy="5073650"/>
          </a:xfrm>
        </p:spPr>
        <p:txBody>
          <a:bodyPr>
            <a:normAutofit/>
          </a:bodyPr>
          <a:lstStyle/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hr-HR" sz="2400" dirty="0" smtClean="0">
                <a:latin typeface="Tahoma" pitchFamily="34" charset="0"/>
                <a:cs typeface="Tahoma" pitchFamily="34" charset="0"/>
              </a:rPr>
              <a:t>Dio Ugovora o osnivanju Europske zajednice; temeljni element europskog socijalnog modela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hr-HR" sz="2400" dirty="0" smtClean="0">
                <a:latin typeface="Tahoma" pitchFamily="34" charset="0"/>
                <a:cs typeface="Tahoma" pitchFamily="34" charset="0"/>
              </a:rPr>
              <a:t>Rasprave, pregovori, zajedničke akcije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hr-HR" sz="2400" dirty="0" smtClean="0">
                <a:latin typeface="Tahoma" pitchFamily="34" charset="0"/>
                <a:cs typeface="Tahoma" pitchFamily="34" charset="0"/>
              </a:rPr>
              <a:t>Uključenost socijalnih partnera oko tri vrste aktivnosti: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Arial" charset="0"/>
              <a:buAutoNum type="arabicParenR"/>
            </a:pP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tripartit</a:t>
            </a:r>
            <a:r>
              <a:rPr lang="hr-HR" sz="2400" b="1" dirty="0" smtClean="0">
                <a:latin typeface="Tahoma" pitchFamily="34" charset="0"/>
                <a:cs typeface="Tahoma" pitchFamily="34" charset="0"/>
              </a:rPr>
              <a:t>n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e </a:t>
            </a:r>
            <a:r>
              <a:rPr lang="hr-HR" sz="2400" b="1" dirty="0" smtClean="0">
                <a:latin typeface="Tahoma" pitchFamily="34" charset="0"/>
                <a:cs typeface="Tahoma" pitchFamily="34" charset="0"/>
              </a:rPr>
              <a:t>konzultacije  – </a:t>
            </a:r>
            <a:r>
              <a:rPr lang="hr-HR" sz="2400" dirty="0" smtClean="0">
                <a:latin typeface="Tahoma" pitchFamily="34" charset="0"/>
                <a:cs typeface="Tahoma" pitchFamily="34" charset="0"/>
              </a:rPr>
              <a:t>razmjene između SP i europskih javnih vlasti;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Arial" charset="0"/>
              <a:buAutoNum type="arabicParenR"/>
            </a:pPr>
            <a:r>
              <a:rPr lang="hr-HR" sz="2400" b="1" dirty="0" smtClean="0">
                <a:latin typeface="Tahoma" pitchFamily="34" charset="0"/>
                <a:cs typeface="Tahoma" pitchFamily="34" charset="0"/>
              </a:rPr>
              <a:t>konzultacije socijalnih partnera – </a:t>
            </a:r>
            <a:r>
              <a:rPr lang="hr-HR" sz="2400" dirty="0" smtClean="0">
                <a:latin typeface="Tahoma" pitchFamily="34" charset="0"/>
                <a:cs typeface="Tahoma" pitchFamily="34" charset="0"/>
              </a:rPr>
              <a:t>aktivnosti konzultativnih odbora i službene konzultacije (čl. 153 UFEU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hr-HR" sz="2400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Arial" charset="0"/>
              <a:buAutoNum type="arabicParenR"/>
            </a:pP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Europ</a:t>
            </a:r>
            <a:r>
              <a:rPr lang="hr-HR" sz="2400" b="1" dirty="0" err="1" smtClean="0">
                <a:latin typeface="Tahoma" pitchFamily="34" charset="0"/>
                <a:cs typeface="Tahoma" pitchFamily="34" charset="0"/>
              </a:rPr>
              <a:t>ski</a:t>
            </a:r>
            <a:r>
              <a:rPr lang="hr-HR" sz="2400" b="1" dirty="0" smtClean="0">
                <a:latin typeface="Tahoma" pitchFamily="34" charset="0"/>
                <a:cs typeface="Tahoma" pitchFamily="34" charset="0"/>
              </a:rPr>
              <a:t> socijalni dijalog – </a:t>
            </a:r>
            <a:r>
              <a:rPr lang="hr-HR" sz="2400" dirty="0" smtClean="0">
                <a:latin typeface="Tahoma" pitchFamily="34" charset="0"/>
                <a:cs typeface="Tahoma" pitchFamily="34" charset="0"/>
              </a:rPr>
              <a:t>bipartitni rad SP, bez obzira proizlazi li iz </a:t>
            </a:r>
            <a:r>
              <a:rPr lang="hr-HR" sz="2400" dirty="0" err="1" smtClean="0">
                <a:latin typeface="Tahoma" pitchFamily="34" charset="0"/>
                <a:cs typeface="Tahoma" pitchFamily="34" charset="0"/>
              </a:rPr>
              <a:t>sluzbenih</a:t>
            </a:r>
            <a:r>
              <a:rPr lang="hr-HR" sz="2400" dirty="0" smtClean="0">
                <a:latin typeface="Tahoma" pitchFamily="34" charset="0"/>
                <a:cs typeface="Tahoma" pitchFamily="34" charset="0"/>
              </a:rPr>
              <a:t> konzultacija Komisije (čl. 154. i 155. UFEU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).</a:t>
            </a:r>
            <a:endParaRPr lang="hr-HR" sz="2400" dirty="0" smtClean="0">
              <a:latin typeface="Tahoma" pitchFamily="34" charset="0"/>
              <a:cs typeface="Tahoma" pitchFamily="34" charset="0"/>
            </a:endParaRP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hr-HR" sz="2400" dirty="0" smtClean="0">
                <a:latin typeface="Tahoma" pitchFamily="34" charset="0"/>
                <a:cs typeface="Tahoma" pitchFamily="34" charset="0"/>
              </a:rPr>
              <a:t> više od 60 zajedničkih tekstova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hr-HR" sz="2400" dirty="0" smtClean="0">
                <a:latin typeface="Tahoma" pitchFamily="34" charset="0"/>
                <a:cs typeface="Tahoma" pitchFamily="34" charset="0"/>
              </a:rPr>
              <a:t> nadopuna procesu nacionalnog socijalnog dijaloga</a:t>
            </a:r>
          </a:p>
          <a:p>
            <a:pPr marL="534988" indent="-534988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hr-HR" sz="2600" dirty="0" smtClean="0">
              <a:latin typeface="Arial" charset="0"/>
            </a:endParaRPr>
          </a:p>
          <a:p>
            <a:pPr marL="534988" indent="-534988" eaLnBrk="1" hangingPunct="1">
              <a:lnSpc>
                <a:spcPct val="80000"/>
              </a:lnSpc>
            </a:pPr>
            <a:endParaRPr lang="en-GB" sz="2400" b="1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3200" b="1" dirty="0">
                <a:solidFill>
                  <a:schemeClr val="bg1"/>
                </a:solidFill>
                <a:cs typeface="Lucida Sans Unicode" pitchFamily="34" charset="0"/>
              </a:rPr>
              <a:t>Europski socijalni dijalog</a:t>
            </a:r>
            <a:endParaRPr lang="en-GB" sz="32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24000"/>
            <a:ext cx="8342312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600" dirty="0" smtClean="0">
                <a:latin typeface="Tahoma" pitchFamily="34" charset="0"/>
                <a:cs typeface="Tahoma" pitchFamily="34" charset="0"/>
              </a:rPr>
              <a:t>Europski okvirni sporazumi rezultat autonomnog procesa ESD (čl. 154. i 155. UFEU)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r-HR" sz="26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sz="2600" b="1" dirty="0" smtClean="0">
                <a:latin typeface="Tahoma" pitchFamily="34" charset="0"/>
                <a:cs typeface="Tahoma" pitchFamily="34" charset="0"/>
              </a:rPr>
              <a:t>Dvije procedure implementacije okvirnih sporazuma:</a:t>
            </a:r>
          </a:p>
          <a:p>
            <a:pPr marL="534988" indent="-534988" eaLnBrk="1" hangingPunct="1">
              <a:lnSpc>
                <a:spcPct val="80000"/>
              </a:lnSpc>
              <a:defRPr/>
            </a:pPr>
            <a:endParaRPr lang="hr-HR" sz="2600" b="1" dirty="0" smtClean="0">
              <a:latin typeface="Tahoma" pitchFamily="34" charset="0"/>
              <a:cs typeface="Tahoma" pitchFamily="34" charset="0"/>
            </a:endParaRPr>
          </a:p>
          <a:p>
            <a:pPr marL="534988" indent="-534988" eaLnBrk="1" hangingPunct="1">
              <a:lnSpc>
                <a:spcPct val="80000"/>
              </a:lnSpc>
              <a:buFont typeface="Arial" charset="0"/>
              <a:buAutoNum type="arabicParenR"/>
              <a:defRPr/>
            </a:pPr>
            <a:r>
              <a:rPr lang="hr-HR" sz="2000" dirty="0" smtClean="0">
                <a:latin typeface="Tahoma" pitchFamily="34" charset="0"/>
                <a:cs typeface="Tahoma" pitchFamily="34" charset="0"/>
              </a:rPr>
              <a:t>Europski socijalni partneri traže od Vijeća donošenje odluke (u praksi: direktiva, na prijedlog Komisije). </a:t>
            </a:r>
          </a:p>
          <a:p>
            <a:pPr marL="534988" indent="-53498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000" dirty="0" smtClean="0">
                <a:latin typeface="Tahoma" pitchFamily="34" charset="0"/>
                <a:cs typeface="Tahoma" pitchFamily="34" charset="0"/>
              </a:rPr>
              <a:t>	- Sporazum postaje dio prava EU.</a:t>
            </a:r>
          </a:p>
          <a:p>
            <a:pPr marL="534988" indent="-53498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000" dirty="0" smtClean="0">
                <a:latin typeface="Tahoma" pitchFamily="34" charset="0"/>
                <a:cs typeface="Tahoma" pitchFamily="34" charset="0"/>
              </a:rPr>
              <a:t>      </a:t>
            </a:r>
          </a:p>
          <a:p>
            <a:pPr marL="534988" indent="-534988" eaLnBrk="1" hangingPunct="1">
              <a:lnSpc>
                <a:spcPct val="80000"/>
              </a:lnSpc>
              <a:buFont typeface="Arial" charset="0"/>
              <a:buAutoNum type="arabicParenR" startAt="2"/>
              <a:defRPr/>
            </a:pPr>
            <a:r>
              <a:rPr lang="hr-HR" sz="2000" dirty="0" smtClean="0">
                <a:latin typeface="Tahoma" pitchFamily="34" charset="0"/>
                <a:cs typeface="Tahoma" pitchFamily="34" charset="0"/>
              </a:rPr>
              <a:t>Europski socijalni partneri sklapaju novu generaciju “autonomnih” sporazuma, čime preuzimaju odgovornost za provedbu mjera na nacionalnoj, sektorskoj i razini poduzeća. </a:t>
            </a:r>
          </a:p>
          <a:p>
            <a:pPr marL="534988" indent="-53498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000" dirty="0" smtClean="0">
                <a:latin typeface="Tahoma" pitchFamily="34" charset="0"/>
                <a:cs typeface="Tahoma" pitchFamily="34" charset="0"/>
              </a:rPr>
              <a:t>	- Tzv. autonomni sporazumi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877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3200" b="1" dirty="0">
                <a:solidFill>
                  <a:schemeClr val="bg1"/>
                </a:solidFill>
                <a:cs typeface="Lucida Sans Unicode" pitchFamily="34" charset="0"/>
              </a:rPr>
              <a:t>Okvirni sporazumi - mogućnosti implementacije</a:t>
            </a:r>
            <a:endParaRPr lang="en-GB" sz="32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41312"/>
            <a:ext cx="7772400" cy="8016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2800" b="1" dirty="0">
                <a:solidFill>
                  <a:schemeClr val="bg1"/>
                </a:solidFill>
                <a:cs typeface="Lucida Sans Unicode" pitchFamily="34" charset="0"/>
              </a:rPr>
              <a:t>Rezultati međusektorskog socijalnog dijaloga na razini EU</a:t>
            </a:r>
            <a:endParaRPr lang="en-GB" sz="28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54274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40386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r-HR" dirty="0"/>
              <a:t> </a:t>
            </a:r>
            <a:r>
              <a:rPr lang="hr-HR" sz="1600" dirty="0"/>
              <a:t>Sporazum o </a:t>
            </a:r>
            <a:r>
              <a:rPr lang="hr-HR" sz="1600" b="1" dirty="0"/>
              <a:t>roditeljskom dopustu,</a:t>
            </a:r>
          </a:p>
          <a:p>
            <a:r>
              <a:rPr lang="hr-HR" sz="1600" dirty="0"/>
              <a:t>14.prosinca 1995. + 18. lipnja 2009.</a:t>
            </a:r>
          </a:p>
          <a:p>
            <a:pPr>
              <a:buFontTx/>
              <a:buChar char="-"/>
            </a:pPr>
            <a:r>
              <a:rPr lang="hr-HR" sz="1600" u="sng" dirty="0"/>
              <a:t>Direktiva 96/34/EZ od 3. lipnja 1996.</a:t>
            </a:r>
          </a:p>
          <a:p>
            <a:pPr>
              <a:buFontTx/>
              <a:buChar char="-"/>
            </a:pPr>
            <a:r>
              <a:rPr lang="hr-HR" sz="1600" dirty="0"/>
              <a:t> </a:t>
            </a:r>
            <a:r>
              <a:rPr lang="hr-HR" sz="1600" u="sng" dirty="0"/>
              <a:t>Direktiva</a:t>
            </a:r>
            <a:r>
              <a:rPr lang="hr-HR" sz="1600" dirty="0"/>
              <a:t> 10/18/EZ od 8. ožujka 2010.</a:t>
            </a:r>
          </a:p>
          <a:p>
            <a:pPr>
              <a:buFontTx/>
              <a:buChar char="•"/>
            </a:pPr>
            <a:r>
              <a:rPr lang="hr-HR" sz="1600" dirty="0"/>
              <a:t> Sporazum o </a:t>
            </a:r>
            <a:r>
              <a:rPr lang="hr-HR" sz="1600" b="1" dirty="0"/>
              <a:t>radu s nepunim radnim vremenom, </a:t>
            </a:r>
            <a:r>
              <a:rPr lang="hr-HR" sz="1600" dirty="0"/>
              <a:t>6. lipnja 1997.</a:t>
            </a:r>
          </a:p>
          <a:p>
            <a:r>
              <a:rPr lang="hr-HR" sz="1600" dirty="0"/>
              <a:t>- </a:t>
            </a:r>
            <a:r>
              <a:rPr lang="hr-HR" sz="1600" u="sng" dirty="0"/>
              <a:t>Direktiva</a:t>
            </a:r>
            <a:r>
              <a:rPr lang="hr-HR" sz="1600" dirty="0"/>
              <a:t> 97/81/EZ od 15. prosinca 1997.</a:t>
            </a:r>
          </a:p>
          <a:p>
            <a:pPr>
              <a:buFontTx/>
              <a:buChar char="•"/>
            </a:pPr>
            <a:r>
              <a:rPr lang="hr-HR" sz="1600" dirty="0"/>
              <a:t> Sporazum o </a:t>
            </a:r>
            <a:r>
              <a:rPr lang="hr-HR" sz="1600" b="1" dirty="0"/>
              <a:t>ugovorima o radu na neodređeno vrijeme, </a:t>
            </a:r>
            <a:r>
              <a:rPr lang="hr-HR" sz="1600" dirty="0"/>
              <a:t>19. ožujka 1999.</a:t>
            </a:r>
          </a:p>
          <a:p>
            <a:pPr>
              <a:buFontTx/>
              <a:buChar char="-"/>
            </a:pPr>
            <a:r>
              <a:rPr lang="hr-HR" sz="1600" u="sng" dirty="0"/>
              <a:t>Direktiva </a:t>
            </a:r>
            <a:r>
              <a:rPr lang="hr-HR" sz="1600" dirty="0"/>
              <a:t>99/70/EZ od 28. lipnja 1999.</a:t>
            </a:r>
          </a:p>
          <a:p>
            <a:pPr>
              <a:buFontTx/>
              <a:buChar char="-"/>
            </a:pPr>
            <a:endParaRPr lang="hr-HR" sz="1600" dirty="0"/>
          </a:p>
          <a:p>
            <a:r>
              <a:rPr lang="hr-HR" sz="1600" dirty="0"/>
              <a:t>__________________________________</a:t>
            </a:r>
          </a:p>
          <a:p>
            <a:pPr algn="ctr"/>
            <a:r>
              <a:rPr lang="hr-HR" sz="2400" b="1" dirty="0">
                <a:solidFill>
                  <a:srgbClr val="CC0000"/>
                </a:solidFill>
              </a:rPr>
              <a:t>Preneseni putem direktive</a:t>
            </a:r>
          </a:p>
          <a:p>
            <a:endParaRPr lang="hr-HR" sz="2400" b="1" dirty="0">
              <a:solidFill>
                <a:srgbClr val="CC0000"/>
              </a:solidFill>
            </a:endParaRPr>
          </a:p>
          <a:p>
            <a:endParaRPr lang="hr-HR" sz="2400" b="1" dirty="0">
              <a:solidFill>
                <a:srgbClr val="CC0000"/>
              </a:solidFill>
            </a:endParaRPr>
          </a:p>
          <a:p>
            <a:pPr>
              <a:buFontTx/>
              <a:buChar char="-"/>
            </a:pPr>
            <a:endParaRPr lang="hr-HR" sz="2400" b="1" dirty="0">
              <a:solidFill>
                <a:srgbClr val="CC0000"/>
              </a:solidFill>
            </a:endParaRPr>
          </a:p>
          <a:p>
            <a:endParaRPr lang="hr-HR" b="1" dirty="0"/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4724400" y="1447800"/>
            <a:ext cx="3962400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r-HR" dirty="0"/>
              <a:t> </a:t>
            </a:r>
            <a:r>
              <a:rPr lang="hr-HR" sz="1600" i="1" dirty="0"/>
              <a:t>Implementacija od strane socijalnih partnera</a:t>
            </a:r>
          </a:p>
          <a:p>
            <a:pPr>
              <a:buFontTx/>
              <a:buChar char="•"/>
            </a:pPr>
            <a:r>
              <a:rPr lang="hr-HR" sz="1600" i="1" dirty="0"/>
              <a:t> </a:t>
            </a:r>
            <a:r>
              <a:rPr lang="hr-HR" sz="1600" dirty="0"/>
              <a:t>Sporazum o </a:t>
            </a:r>
            <a:r>
              <a:rPr lang="hr-HR" sz="1600" b="1" dirty="0"/>
              <a:t>radu na daljinu, </a:t>
            </a:r>
            <a:r>
              <a:rPr lang="hr-HR" sz="1600" dirty="0"/>
              <a:t>16. srpnja 2002.</a:t>
            </a:r>
          </a:p>
          <a:p>
            <a:pPr>
              <a:buFontTx/>
              <a:buChar char="•"/>
            </a:pPr>
            <a:r>
              <a:rPr lang="hr-HR" sz="1600" dirty="0"/>
              <a:t> Sporazum o </a:t>
            </a:r>
            <a:r>
              <a:rPr lang="hr-HR" sz="1600" b="1" dirty="0"/>
              <a:t>stresu vezanom za rad, </a:t>
            </a:r>
            <a:r>
              <a:rPr lang="hr-HR" sz="1600" dirty="0"/>
              <a:t>8. listopada 2004.</a:t>
            </a:r>
          </a:p>
          <a:p>
            <a:pPr>
              <a:buFontTx/>
              <a:buChar char="•"/>
            </a:pPr>
            <a:r>
              <a:rPr lang="hr-HR" sz="1600" dirty="0"/>
              <a:t> Sporazum o </a:t>
            </a:r>
            <a:r>
              <a:rPr lang="hr-HR" sz="1600" b="1" dirty="0"/>
              <a:t>uznemiravanju i zlostavljanju na radnom mjestu, </a:t>
            </a:r>
            <a:r>
              <a:rPr lang="hr-HR" sz="1600" dirty="0"/>
              <a:t>21. travnja 2007.</a:t>
            </a:r>
          </a:p>
          <a:p>
            <a:pPr>
              <a:buFontTx/>
              <a:buChar char="•"/>
            </a:pPr>
            <a:r>
              <a:rPr lang="hr-HR" sz="1600" dirty="0"/>
              <a:t> Sporazum o </a:t>
            </a:r>
            <a:r>
              <a:rPr lang="hr-HR" sz="1600" b="1" dirty="0" err="1"/>
              <a:t>inkluzivnim</a:t>
            </a:r>
            <a:r>
              <a:rPr lang="hr-HR" sz="1600" b="1" dirty="0"/>
              <a:t> tržištima rada, </a:t>
            </a:r>
            <a:r>
              <a:rPr lang="hr-HR" sz="1600" dirty="0"/>
              <a:t>25. ožujka 2010.</a:t>
            </a:r>
          </a:p>
          <a:p>
            <a:r>
              <a:rPr lang="hr-HR" sz="1600" dirty="0"/>
              <a:t>________________________________</a:t>
            </a:r>
          </a:p>
          <a:p>
            <a:pPr algn="ctr"/>
            <a:r>
              <a:rPr lang="hr-HR" sz="2400" b="1" dirty="0">
                <a:solidFill>
                  <a:srgbClr val="CC0000"/>
                </a:solidFill>
              </a:rPr>
              <a:t>Autonomni sporazumi</a:t>
            </a:r>
          </a:p>
          <a:p>
            <a:endParaRPr lang="hr-HR" sz="2400" b="1" dirty="0">
              <a:solidFill>
                <a:srgbClr val="CC0000"/>
              </a:solidFill>
            </a:endParaRPr>
          </a:p>
          <a:p>
            <a:endParaRPr lang="hr-HR" sz="2400" b="1" dirty="0">
              <a:solidFill>
                <a:srgbClr val="CC0000"/>
              </a:solidFill>
            </a:endParaRPr>
          </a:p>
          <a:p>
            <a:endParaRPr lang="hr-HR" sz="2400" b="1" dirty="0">
              <a:solidFill>
                <a:srgbClr val="CC0000"/>
              </a:solidFill>
            </a:endParaRPr>
          </a:p>
          <a:p>
            <a:endParaRPr lang="hr-HR" b="1" dirty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86338"/>
            <a:ext cx="16002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949825"/>
            <a:ext cx="152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41312"/>
            <a:ext cx="8305800" cy="877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2800" b="1" dirty="0">
                <a:solidFill>
                  <a:schemeClr val="bg1"/>
                </a:solidFill>
                <a:cs typeface="Lucida Sans Unicode" pitchFamily="34" charset="0"/>
              </a:rPr>
              <a:t>Rezultati međusektorskog socijalnog dijaloga na razini EU</a:t>
            </a:r>
            <a:endParaRPr lang="en-GB" sz="28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9200"/>
            <a:ext cx="8458200" cy="587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200" b="1" dirty="0">
                <a:latin typeface="Tahoma" pitchFamily="34" charset="0"/>
                <a:cs typeface="Tahoma" pitchFamily="34" charset="0"/>
              </a:rPr>
              <a:t>Okviri za djelovanje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:</a:t>
            </a:r>
          </a:p>
          <a:p>
            <a:pPr marL="285750" indent="-285750"/>
            <a:r>
              <a:rPr lang="hr-HR" sz="2200" dirty="0">
                <a:latin typeface="Tahoma" pitchFamily="34" charset="0"/>
                <a:cs typeface="Tahoma" pitchFamily="34" charset="0"/>
              </a:rPr>
              <a:t>	- zapošljavanje mladih (2013.)</a:t>
            </a:r>
          </a:p>
          <a:p>
            <a:pPr marL="285750" indent="-285750"/>
            <a:r>
              <a:rPr lang="hr-HR" sz="22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- rodna </a:t>
            </a:r>
            <a:r>
              <a:rPr lang="hr-HR" sz="2200" dirty="0" err="1">
                <a:latin typeface="Tahoma" pitchFamily="34" charset="0"/>
                <a:cs typeface="Tahoma" pitchFamily="34" charset="0"/>
              </a:rPr>
              <a:t>ravnopravost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 (2005.)</a:t>
            </a:r>
          </a:p>
          <a:p>
            <a:pPr marL="285750" indent="-285750"/>
            <a:r>
              <a:rPr lang="hr-HR" sz="22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- </a:t>
            </a:r>
            <a:r>
              <a:rPr lang="hr-HR" sz="2200" dirty="0" err="1">
                <a:latin typeface="Tahoma" pitchFamily="34" charset="0"/>
                <a:cs typeface="Tahoma" pitchFamily="34" charset="0"/>
              </a:rPr>
              <a:t>cjeloživotni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 razvoj kompetencija i kvalifikacija (2002.)</a:t>
            </a:r>
          </a:p>
          <a:p>
            <a:pPr marL="285750" indent="-285750">
              <a:buFontTx/>
              <a:buChar char="-"/>
            </a:pPr>
            <a:r>
              <a:rPr lang="hr-HR" sz="2200" dirty="0">
                <a:latin typeface="Tahoma" pitchFamily="34" charset="0"/>
                <a:cs typeface="Tahoma" pitchFamily="34" charset="0"/>
              </a:rPr>
              <a:t>Promiču ih i provode organizacije članice; praćenje,    prioriteti, evaluacija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200" b="1" dirty="0">
                <a:latin typeface="Tahoma" pitchFamily="34" charset="0"/>
                <a:cs typeface="Tahoma" pitchFamily="34" charset="0"/>
              </a:rPr>
              <a:t>Stajališta 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(„</a:t>
            </a:r>
            <a:r>
              <a:rPr lang="hr-HR" sz="2200" dirty="0" err="1">
                <a:latin typeface="Tahoma" pitchFamily="34" charset="0"/>
                <a:cs typeface="Tahoma" pitchFamily="34" charset="0"/>
              </a:rPr>
              <a:t>position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 </a:t>
            </a:r>
            <a:r>
              <a:rPr lang="hr-HR" sz="2200" dirty="0" err="1">
                <a:latin typeface="Tahoma" pitchFamily="34" charset="0"/>
                <a:cs typeface="Tahoma" pitchFamily="34" charset="0"/>
              </a:rPr>
              <a:t>paper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”):</a:t>
            </a:r>
          </a:p>
          <a:p>
            <a:pPr marL="285750" indent="-285750"/>
            <a:r>
              <a:rPr lang="hr-HR" sz="22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- usklađivanje profesionalnog, privatnog i obiteljskog života (1.i 2. faza konzultacija, 2006., 2007.)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200" b="1" dirty="0">
                <a:latin typeface="Tahoma" pitchFamily="34" charset="0"/>
                <a:cs typeface="Tahoma" pitchFamily="34" charset="0"/>
              </a:rPr>
              <a:t>Deklaracije 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(europsko ekonomsko upravljanje, garancija za mlade, revizija </a:t>
            </a:r>
            <a:r>
              <a:rPr lang="hr-HR" sz="2200" dirty="0" err="1">
                <a:latin typeface="Tahoma" pitchFamily="34" charset="0"/>
                <a:cs typeface="Tahoma" pitchFamily="34" charset="0"/>
              </a:rPr>
              <a:t>Lisabonske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 strategije, </a:t>
            </a:r>
            <a:r>
              <a:rPr lang="hr-HR" sz="2200" dirty="0" err="1">
                <a:latin typeface="Tahoma" pitchFamily="34" charset="0"/>
                <a:cs typeface="Tahoma" pitchFamily="34" charset="0"/>
              </a:rPr>
              <a:t>Summit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 u </a:t>
            </a:r>
            <a:r>
              <a:rPr lang="hr-HR" sz="2200" dirty="0" err="1">
                <a:latin typeface="Tahoma" pitchFamily="34" charset="0"/>
                <a:cs typeface="Tahoma" pitchFamily="34" charset="0"/>
              </a:rPr>
              <a:t>Laekenu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, prevencija rasne diskriminacije i ksenofobije, ...)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200" b="1" dirty="0">
                <a:latin typeface="Tahoma" pitchFamily="34" charset="0"/>
                <a:cs typeface="Tahoma" pitchFamily="34" charset="0"/>
              </a:rPr>
              <a:t>Ostale zajedničke inicijative 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(analize, preporuke, izvještaji, studije slučajeva, itd.) </a:t>
            </a:r>
          </a:p>
          <a:p>
            <a:pPr marL="285750" indent="-285750"/>
            <a:r>
              <a:rPr lang="hr-HR" sz="2200" dirty="0">
                <a:latin typeface="Tahoma" pitchFamily="34" charset="0"/>
                <a:cs typeface="Tahoma" pitchFamily="34" charset="0"/>
              </a:rPr>
              <a:t>	- npr. Zajednička izjava o Strategiji Europa 2020.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200" b="1" dirty="0">
                <a:latin typeface="Tahoma" pitchFamily="34" charset="0"/>
                <a:cs typeface="Tahoma" pitchFamily="34" charset="0"/>
              </a:rPr>
              <a:t>Višegodišnji programi rada </a:t>
            </a:r>
            <a:r>
              <a:rPr lang="hr-HR" sz="2200" dirty="0">
                <a:latin typeface="Tahoma" pitchFamily="34" charset="0"/>
                <a:cs typeface="Tahoma" pitchFamily="34" charset="0"/>
              </a:rPr>
              <a:t>(od 2003.; zastoj 2014.)</a:t>
            </a:r>
            <a:endParaRPr lang="hr-HR" sz="2200" b="1" dirty="0">
              <a:latin typeface="Tahoma" pitchFamily="34" charset="0"/>
              <a:cs typeface="Tahoma" pitchFamily="34" charset="0"/>
            </a:endParaRPr>
          </a:p>
          <a:p>
            <a:pPr marL="285750" indent="-285750"/>
            <a:endParaRPr lang="hr-HR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BB673-B479-4EB9-B9AB-40F2983FF197}" type="slidenum">
              <a:rPr lang="fr-BE" smtClean="0">
                <a:solidFill>
                  <a:srgbClr val="898989"/>
                </a:solidFill>
                <a:latin typeface="Arial" charset="0"/>
              </a:rPr>
              <a:pPr/>
              <a:t>15</a:t>
            </a:fld>
            <a:endParaRPr lang="fr-BE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58370" name="Picture 4" descr="ETUC :: Resource Centre - Mozilla Firefox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9906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496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2800" b="1" dirty="0">
                <a:solidFill>
                  <a:schemeClr val="bg1"/>
                </a:solidFill>
                <a:cs typeface="Lucida Sans Unicode" pitchFamily="34" charset="0"/>
              </a:rPr>
              <a:t>ETUC resource centre</a:t>
            </a:r>
            <a:endParaRPr lang="en-GB" sz="28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2590800" y="6096000"/>
            <a:ext cx="3970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/>
              <a:t>http://resourcecentre.etuc.org//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0C4FF1-BCBC-4B65-9E0B-15044AC81DF8}" type="slidenum">
              <a:rPr lang="fr-BE" smtClean="0">
                <a:solidFill>
                  <a:srgbClr val="898989"/>
                </a:solidFill>
                <a:latin typeface="Arial" charset="0"/>
              </a:rPr>
              <a:pPr/>
              <a:t>16</a:t>
            </a:fld>
            <a:endParaRPr lang="fr-BE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496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2800" b="1" dirty="0">
                <a:solidFill>
                  <a:schemeClr val="bg1"/>
                </a:solidFill>
                <a:cs typeface="Lucida Sans Unicode" pitchFamily="34" charset="0"/>
              </a:rPr>
              <a:t>Poslodavački </a:t>
            </a:r>
            <a:r>
              <a:rPr lang="hr-HR" sz="2800" b="1" i="1" dirty="0">
                <a:solidFill>
                  <a:schemeClr val="bg1"/>
                </a:solidFill>
                <a:cs typeface="Lucida Sans Unicode" pitchFamily="34" charset="0"/>
              </a:rPr>
              <a:t>resource centre </a:t>
            </a:r>
            <a:endParaRPr lang="en-GB" sz="2800" b="1" i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2590800" y="6096000"/>
            <a:ext cx="2560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000" b="1"/>
              <a:t>http://erc-online.eu/</a:t>
            </a:r>
          </a:p>
        </p:txBody>
      </p:sp>
      <p:pic>
        <p:nvPicPr>
          <p:cNvPr id="59396" name="Picture 2" descr="Employers' Resource Centre - Mozilla Firefox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8375"/>
            <a:ext cx="91440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3200" b="1" dirty="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Zaključni komentari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381000" y="1320800"/>
            <a:ext cx="8763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Jasna dodana vrijednost europskog socijalnog dijaloga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Uključenost ESP u europsko donošenje politika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Konzultacije o socijalnoj politici i makroekonomskoj politici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Neuključivanje i zadiranje u autonomiju europskih socijalnih partnera: Europski semestar; direktiva o ZNR u sektoru </a:t>
            </a:r>
            <a:r>
              <a:rPr lang="hr-HR" sz="2000" dirty="0" err="1"/>
              <a:t>frizerstva</a:t>
            </a:r>
            <a:r>
              <a:rPr lang="hr-HR" sz="2000" dirty="0"/>
              <a:t> i unutarnje plovidbe; nacionalna razina 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Konkretni rezultati na nacionalnoj razini; NSD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Neuravnotežena provedba „soft” instrumenata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Doprinos projekata razvijanju struktura, procesa i kapaciteta te kulture temeljene na dijalogu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Jačati „vidljivost” ESD-a na nacionalnoj razini, diseminacija</a:t>
            </a:r>
          </a:p>
          <a:p>
            <a:pPr marL="285750" indent="-285750">
              <a:buFontTx/>
              <a:buChar char="-"/>
            </a:pPr>
            <a:r>
              <a:rPr lang="hr-HR" sz="2000" b="1" dirty="0">
                <a:cs typeface="Arial" charset="0"/>
              </a:rPr>
              <a:t>Snažni i neovisni SP s dobrovoljnim članstvom – preduvjet socijalne demokracije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cs typeface="Arial" charset="0"/>
              </a:rPr>
              <a:t>Socijalni dijalog </a:t>
            </a:r>
            <a:r>
              <a:rPr lang="hr-HR" sz="2000" dirty="0" err="1">
                <a:cs typeface="Arial" charset="0"/>
              </a:rPr>
              <a:t>vs</a:t>
            </a:r>
            <a:r>
              <a:rPr lang="hr-HR" sz="2000" dirty="0">
                <a:cs typeface="Arial" charset="0"/>
              </a:rPr>
              <a:t>. tripartitne konzultacije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cs typeface="Arial" charset="0"/>
              </a:rPr>
              <a:t>Značaj obuhvaćenih područja, odgovornost socijalnih partnera</a:t>
            </a:r>
          </a:p>
          <a:p>
            <a:pPr marL="285750" indent="-285750">
              <a:buFontTx/>
              <a:buChar char="-"/>
            </a:pPr>
            <a:r>
              <a:rPr lang="hr-HR" sz="2000" b="1" dirty="0">
                <a:cs typeface="Arial" charset="0"/>
              </a:rPr>
              <a:t>Nužno poštivanje autonomije socijalnih partnera</a:t>
            </a:r>
          </a:p>
          <a:p>
            <a:pPr marL="285750" indent="-285750">
              <a:buFontTx/>
              <a:buChar char="-"/>
            </a:pPr>
            <a:endParaRPr lang="hr-HR" sz="2000" dirty="0"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fr-BE" sz="2000" b="1" dirty="0"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7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6211023"/>
              </p:ext>
            </p:extLst>
          </p:nvPr>
        </p:nvGraphicFramePr>
        <p:xfrm>
          <a:off x="777875" y="1447800"/>
          <a:ext cx="7924800" cy="4408488"/>
        </p:xfrm>
        <a:graphic>
          <a:graphicData uri="http://schemas.openxmlformats.org/drawingml/2006/table">
            <a:tbl>
              <a:tblPr/>
              <a:tblGrid>
                <a:gridCol w="3968750"/>
                <a:gridCol w="3956050"/>
              </a:tblGrid>
              <a:tr h="440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Lidija Horvatić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Direktorica Odjela za politike EU i međunarodne poslove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/>
                        </a:rPr>
                        <a:t>lidija.horvatic</a:t>
                      </a:r>
                      <a:r>
                        <a:rPr kumimoji="0" lang="hr-HR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/>
                        </a:rPr>
                        <a:t>@</a:t>
                      </a:r>
                      <a:r>
                        <a:rPr kumimoji="0" lang="hr-HR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/>
                        </a:rPr>
                        <a:t>hup.hr</a:t>
                      </a:r>
                      <a:endParaRPr kumimoji="0" lang="hr-HR" sz="2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01 4897 558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/>
                        </a:rPr>
                        <a:t>www.hup.hr</a:t>
                      </a:r>
                      <a:r>
                        <a:rPr kumimoji="0" lang="hr-H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Dijana </a:t>
                      </a:r>
                      <a:r>
                        <a:rPr kumimoji="0" lang="hr-HR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Šobota</a:t>
                      </a:r>
                      <a:endParaRPr kumimoji="0" lang="hr-HR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Izvršna tajnica za međunarodnu suradnju i edukaciju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/>
                        </a:rPr>
                        <a:t>dijana.sobota</a:t>
                      </a:r>
                      <a:r>
                        <a:rPr kumimoji="0" lang="hr-HR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/>
                        </a:rPr>
                        <a:t>@</a:t>
                      </a:r>
                      <a:r>
                        <a:rPr kumimoji="0" lang="hr-HR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/>
                        </a:rPr>
                        <a:t>sssh.hr</a:t>
                      </a:r>
                      <a:endParaRPr kumimoji="0" lang="hr-HR" sz="2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01 4655 026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/>
                        </a:rPr>
                        <a:t>www.sssh.hr</a:t>
                      </a:r>
                      <a:r>
                        <a:rPr kumimoji="0" lang="hr-H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60A29-19DE-4349-8DF7-515CC5B972F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2470" name="TextBox 2"/>
          <p:cNvSpPr txBox="1">
            <a:spLocks noChangeArrowheads="1"/>
          </p:cNvSpPr>
          <p:nvPr/>
        </p:nvSpPr>
        <p:spPr bwMode="auto">
          <a:xfrm>
            <a:off x="3733800" y="533400"/>
            <a:ext cx="201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800" b="1" dirty="0"/>
              <a:t>KONTAKTI</a:t>
            </a:r>
          </a:p>
        </p:txBody>
      </p:sp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313" y="1306513"/>
            <a:ext cx="38830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7450" y="1143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3757613" y="2659063"/>
            <a:ext cx="1762125" cy="1746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EU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Socijalna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agenda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3059113" y="1341438"/>
            <a:ext cx="2914650" cy="1152525"/>
          </a:xfrm>
          <a:prstGeom prst="downArrowCallout">
            <a:avLst>
              <a:gd name="adj1" fmla="val 63223"/>
              <a:gd name="adj2" fmla="val 63223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b="1" dirty="0" err="1">
                <a:solidFill>
                  <a:srgbClr val="C00000"/>
                </a:solidFill>
                <a:latin typeface="+mj-lt"/>
                <a:cs typeface="Lucida Sans Unicode" pitchFamily="34" charset="0"/>
              </a:rPr>
              <a:t>Legislati</a:t>
            </a:r>
            <a:r>
              <a:rPr lang="hr-HR" sz="1600" b="1" dirty="0" err="1">
                <a:solidFill>
                  <a:srgbClr val="C00000"/>
                </a:solidFill>
                <a:latin typeface="+mj-lt"/>
                <a:cs typeface="Lucida Sans Unicode" pitchFamily="34" charset="0"/>
              </a:rPr>
              <a:t>va</a:t>
            </a:r>
            <a:endParaRPr lang="en-US" sz="1600" b="1" dirty="0">
              <a:solidFill>
                <a:srgbClr val="C00000"/>
              </a:solidFill>
              <a:latin typeface="+mj-lt"/>
              <a:cs typeface="Lucida Sans Unicode" pitchFamily="34" charset="0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200" b="1" dirty="0">
                <a:latin typeface="+mj-lt"/>
                <a:cs typeface="Lucida Sans Unicode" pitchFamily="34" charset="0"/>
              </a:rPr>
              <a:t>Uvjeti rada – Zdravlje i sigurnost,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200" b="1" dirty="0">
                <a:latin typeface="+mj-lt"/>
                <a:cs typeface="Lucida Sans Unicode" pitchFamily="34" charset="0"/>
              </a:rPr>
              <a:t>jednakost spolova, </a:t>
            </a:r>
            <a:r>
              <a:rPr lang="hr-HR" sz="1200" b="1" dirty="0" err="1">
                <a:latin typeface="+mj-lt"/>
                <a:cs typeface="Lucida Sans Unicode" pitchFamily="34" charset="0"/>
              </a:rPr>
              <a:t>anti</a:t>
            </a:r>
            <a:r>
              <a:rPr lang="hr-HR" sz="1200" b="1" dirty="0">
                <a:latin typeface="+mj-lt"/>
                <a:cs typeface="Lucida Sans Unicode" pitchFamily="34" charset="0"/>
              </a:rPr>
              <a:t>-diskriminacija</a:t>
            </a:r>
            <a:endParaRPr lang="en-US" sz="1200" b="1" dirty="0">
              <a:latin typeface="+mj-lt"/>
              <a:cs typeface="Lucida Sans Unicode" pitchFamily="34" charset="0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1042988" y="2782888"/>
            <a:ext cx="2447925" cy="1333500"/>
          </a:xfrm>
          <a:prstGeom prst="rightArrowCallout">
            <a:avLst>
              <a:gd name="adj1" fmla="val 25000"/>
              <a:gd name="adj2" fmla="val 25000"/>
              <a:gd name="adj3" fmla="val 30595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600" b="1" dirty="0">
                <a:solidFill>
                  <a:srgbClr val="C00000"/>
                </a:solidFill>
                <a:latin typeface="+mj-lt"/>
                <a:cs typeface="Lucida Sans Unicode" pitchFamily="34" charset="0"/>
              </a:rPr>
              <a:t>Otvorena metoda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600" b="1" dirty="0">
                <a:solidFill>
                  <a:srgbClr val="C00000"/>
                </a:solidFill>
                <a:latin typeface="+mj-lt"/>
                <a:cs typeface="Lucida Sans Unicode" pitchFamily="34" charset="0"/>
              </a:rPr>
              <a:t>koordinacije</a:t>
            </a:r>
            <a:endParaRPr lang="en-US" sz="1600" b="1" dirty="0">
              <a:solidFill>
                <a:srgbClr val="C00000"/>
              </a:solidFill>
              <a:latin typeface="+mj-lt"/>
              <a:cs typeface="Lucida Sans Unicode" pitchFamily="34" charset="0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200" b="1" dirty="0">
                <a:latin typeface="+mj-lt"/>
                <a:cs typeface="Lucida Sans Unicode" pitchFamily="34" charset="0"/>
              </a:rPr>
              <a:t>Zapošljavanje,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200" b="1" dirty="0">
                <a:latin typeface="+mj-lt"/>
                <a:cs typeface="Lucida Sans Unicode" pitchFamily="34" charset="0"/>
              </a:rPr>
              <a:t>socijalna </a:t>
            </a:r>
            <a:r>
              <a:rPr lang="hr-HR" sz="1200" b="1" dirty="0" err="1">
                <a:latin typeface="+mj-lt"/>
                <a:cs typeface="Lucida Sans Unicode" pitchFamily="34" charset="0"/>
              </a:rPr>
              <a:t>inkluzija</a:t>
            </a:r>
            <a:r>
              <a:rPr lang="hr-HR" sz="1200" b="1" dirty="0">
                <a:latin typeface="+mj-lt"/>
                <a:cs typeface="Lucida Sans Unicode" pitchFamily="34" charset="0"/>
              </a:rPr>
              <a:t>,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200" b="1" dirty="0">
                <a:latin typeface="+mj-lt"/>
                <a:cs typeface="Lucida Sans Unicode" pitchFamily="34" charset="0"/>
              </a:rPr>
              <a:t>zaštita</a:t>
            </a:r>
            <a:r>
              <a:rPr lang="en-US" sz="1400" b="1" dirty="0">
                <a:latin typeface="+mj-lt"/>
                <a:cs typeface="Lucida Sans Unicode" pitchFamily="34" charset="0"/>
              </a:rPr>
              <a:t> 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flipH="1">
            <a:off x="5786438" y="2500313"/>
            <a:ext cx="2447925" cy="1143000"/>
          </a:xfrm>
          <a:prstGeom prst="rightArrowCallout">
            <a:avLst>
              <a:gd name="adj1" fmla="val 25000"/>
              <a:gd name="adj2" fmla="val 25000"/>
              <a:gd name="adj3" fmla="val 30595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600" b="1" dirty="0">
                <a:solidFill>
                  <a:srgbClr val="C00000"/>
                </a:solidFill>
                <a:latin typeface="+mj-lt"/>
                <a:cs typeface="Lucida Sans Unicode" pitchFamily="34" charset="0"/>
              </a:rPr>
              <a:t>Europski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600" b="1" dirty="0">
                <a:solidFill>
                  <a:srgbClr val="C00000"/>
                </a:solidFill>
                <a:latin typeface="+mj-lt"/>
                <a:cs typeface="Lucida Sans Unicode" pitchFamily="34" charset="0"/>
              </a:rPr>
              <a:t>Socijalni fond</a:t>
            </a:r>
            <a:endParaRPr lang="en-US" sz="1600" b="1" dirty="0">
              <a:solidFill>
                <a:srgbClr val="C00000"/>
              </a:solidFill>
              <a:latin typeface="+mj-lt"/>
              <a:cs typeface="Lucida Sans Unicode" pitchFamily="34" charset="0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b="1" dirty="0">
                <a:solidFill>
                  <a:srgbClr val="C00000"/>
                </a:solidFill>
                <a:latin typeface="+mj-lt"/>
                <a:cs typeface="Lucida Sans Unicode" pitchFamily="34" charset="0"/>
              </a:rPr>
              <a:t>EGF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b="1" dirty="0" err="1">
                <a:solidFill>
                  <a:srgbClr val="C00000"/>
                </a:solidFill>
                <a:latin typeface="+mj-lt"/>
                <a:cs typeface="Lucida Sans Unicode" pitchFamily="34" charset="0"/>
              </a:rPr>
              <a:t>EaSI</a:t>
            </a:r>
            <a:endParaRPr lang="en-US" sz="1400" b="1" dirty="0">
              <a:solidFill>
                <a:srgbClr val="C00000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31749" name="AutoShape 7"/>
          <p:cNvSpPr>
            <a:spLocks noChangeArrowheads="1"/>
          </p:cNvSpPr>
          <p:nvPr/>
        </p:nvSpPr>
        <p:spPr bwMode="auto">
          <a:xfrm flipV="1">
            <a:off x="3181350" y="4486275"/>
            <a:ext cx="2914650" cy="1152525"/>
          </a:xfrm>
          <a:prstGeom prst="downArrowCallout">
            <a:avLst>
              <a:gd name="adj1" fmla="val 63223"/>
              <a:gd name="adj2" fmla="val 63223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449263" eaLnBrk="0" hangingPunct="0">
              <a:lnSpc>
                <a:spcPct val="4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sz="1200" b="1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321050" y="4937125"/>
            <a:ext cx="2735263" cy="708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49263" eaLnBrk="0" hangingPunct="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rgbClr val="C00000"/>
                </a:solidFill>
                <a:latin typeface="+mj-lt"/>
                <a:cs typeface="Lucida Sans Unicode" pitchFamily="34" charset="0"/>
              </a:rPr>
              <a:t>Europ</a:t>
            </a:r>
            <a:r>
              <a:rPr lang="hr-HR" sz="2000" b="1" dirty="0" err="1">
                <a:solidFill>
                  <a:srgbClr val="C00000"/>
                </a:solidFill>
                <a:latin typeface="+mj-lt"/>
                <a:cs typeface="Lucida Sans Unicode" pitchFamily="34" charset="0"/>
              </a:rPr>
              <a:t>ski</a:t>
            </a:r>
            <a:r>
              <a:rPr lang="hr-HR" sz="2000" b="1" dirty="0">
                <a:solidFill>
                  <a:srgbClr val="C00000"/>
                </a:solidFill>
                <a:latin typeface="+mj-lt"/>
                <a:cs typeface="Lucida Sans Unicode" pitchFamily="34" charset="0"/>
              </a:rPr>
              <a:t> socijalni dijalog</a:t>
            </a:r>
            <a:endParaRPr lang="en-GB" sz="2000" b="1" dirty="0">
              <a:solidFill>
                <a:srgbClr val="C00000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5786438" y="3857625"/>
            <a:ext cx="2447925" cy="833438"/>
          </a:xfrm>
          <a:prstGeom prst="rightArrowCallout">
            <a:avLst>
              <a:gd name="adj1" fmla="val 25000"/>
              <a:gd name="adj2" fmla="val 25000"/>
              <a:gd name="adj3" fmla="val 30595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600" b="1" dirty="0">
                <a:solidFill>
                  <a:srgbClr val="C00000"/>
                </a:solidFill>
                <a:latin typeface="+mj-lt"/>
                <a:cs typeface="Lucida Sans Unicode" pitchFamily="34" charset="0"/>
              </a:rPr>
              <a:t>Međunarodna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hr-HR" sz="1600" b="1" dirty="0">
                <a:solidFill>
                  <a:srgbClr val="C00000"/>
                </a:solidFill>
                <a:latin typeface="+mj-lt"/>
                <a:cs typeface="Lucida Sans Unicode" pitchFamily="34" charset="0"/>
              </a:rPr>
              <a:t>suradnja</a:t>
            </a:r>
            <a:endParaRPr lang="en-US" sz="1400" b="1" dirty="0">
              <a:solidFill>
                <a:srgbClr val="C00000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391AF-3C12-46E3-832C-F0222242721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1753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801687"/>
          </a:xfrm>
          <a:prstGeom prst="rect">
            <a:avLst/>
          </a:prstGeom>
          <a:solidFill>
            <a:srgbClr val="7C7C7C"/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b="1">
                <a:solidFill>
                  <a:schemeClr val="bg1"/>
                </a:solidFill>
                <a:cs typeface="Lucida Sans Unicode" pitchFamily="34" charset="0"/>
              </a:rPr>
              <a:t>Instrumenti EU politika: zapošljavanja i socijalne politike</a:t>
            </a:r>
            <a:endParaRPr lang="en-GB" sz="2800" b="1">
              <a:solidFill>
                <a:schemeClr val="bg1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6FAB0-F600-4D9E-845B-D8B4832693C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rgbClr val="7F7F7F"/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800" b="1">
                <a:solidFill>
                  <a:schemeClr val="bg1"/>
                </a:solidFill>
                <a:cs typeface="Lucida Sans Unicode" pitchFamily="34" charset="0"/>
              </a:rPr>
              <a:t>Bipartit</a:t>
            </a:r>
            <a:r>
              <a:rPr lang="hr-HR" sz="2800" b="1">
                <a:solidFill>
                  <a:schemeClr val="bg1"/>
                </a:solidFill>
                <a:cs typeface="Lucida Sans Unicode" pitchFamily="34" charset="0"/>
              </a:rPr>
              <a:t>ni i tripartitni socijalni dijalog</a:t>
            </a:r>
            <a:endParaRPr lang="en-GB" sz="2800" b="1">
              <a:solidFill>
                <a:schemeClr val="bg1"/>
              </a:solidFill>
              <a:cs typeface="Lucida Sans Unicode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9460914"/>
              </p:ext>
            </p:extLst>
          </p:nvPr>
        </p:nvGraphicFramePr>
        <p:xfrm>
          <a:off x="533400" y="1477962"/>
          <a:ext cx="8342312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0DD59-3EC0-43EF-B5DF-71B2F8682708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83215"/>
              </p:ext>
            </p:extLst>
          </p:nvPr>
        </p:nvGraphicFramePr>
        <p:xfrm>
          <a:off x="1295400" y="2227583"/>
          <a:ext cx="6781800" cy="36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1271788">
                <a:tc>
                  <a:txBody>
                    <a:bodyPr/>
                    <a:lstStyle/>
                    <a:p>
                      <a:pPr algn="ctr"/>
                      <a:endParaRPr lang="fr-BE" sz="900" dirty="0" smtClean="0"/>
                    </a:p>
                    <a:p>
                      <a:pPr algn="ctr"/>
                      <a:endParaRPr lang="fr-BE" sz="900" noProof="0" dirty="0" smtClean="0">
                        <a:solidFill>
                          <a:schemeClr val="l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90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hr-HR" sz="140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Konfederacija</a:t>
                      </a:r>
                      <a:r>
                        <a:rPr lang="hr-HR" sz="14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europskog </a:t>
                      </a:r>
                      <a:r>
                        <a:rPr lang="hr-HR" sz="14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business</a:t>
                      </a:r>
                      <a:r>
                        <a:rPr lang="hr-HR" sz="14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-a</a:t>
                      </a:r>
                      <a:endParaRPr lang="en-US" sz="14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dirty="0" smtClean="0"/>
                    </a:p>
                    <a:p>
                      <a:pPr algn="ctr"/>
                      <a:endParaRPr lang="fr-BE" sz="900" dirty="0" smtClean="0"/>
                    </a:p>
                    <a:p>
                      <a:pPr algn="ctr"/>
                      <a:endParaRPr lang="fr-BE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0" dirty="0" smtClean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a:t>Europski centar poslodavaca i poduzeća za</a:t>
                      </a:r>
                      <a:r>
                        <a:rPr lang="hr-HR" sz="9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</a:rPr>
                        <a:t> javne usluge</a:t>
                      </a:r>
                      <a:endParaRPr lang="en-US" sz="900" b="1" i="0" dirty="0" smtClean="0">
                        <a:solidFill>
                          <a:srgbClr val="000000"/>
                        </a:solidFill>
                        <a:latin typeface="Tahoma" pitchFamily="34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dirty="0" smtClean="0"/>
                    </a:p>
                    <a:p>
                      <a:pPr algn="ctr"/>
                      <a:endParaRPr lang="fr-BE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Europsko udruženje obrta, malih i srednjih poduzeća</a:t>
                      </a:r>
                      <a:endParaRPr lang="en-US" sz="9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  <a:latin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70655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osnovana</a:t>
                      </a:r>
                      <a:r>
                        <a:rPr lang="en-US" sz="1200" b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1958</a:t>
                      </a:r>
                      <a:r>
                        <a:rPr lang="hr-HR" sz="1200" b="1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2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osnovan</a:t>
                      </a:r>
                      <a:r>
                        <a:rPr lang="en-US" sz="1200" b="0" baseline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baseline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1961</a:t>
                      </a:r>
                      <a:r>
                        <a:rPr lang="hr-HR" sz="1200" b="1" baseline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2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hr-HR" sz="1200" b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osnovano </a:t>
                      </a:r>
                      <a:r>
                        <a:rPr lang="en-US" sz="1200" b="0" baseline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baseline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1981</a:t>
                      </a:r>
                      <a:r>
                        <a:rPr lang="hr-HR" sz="1200" b="1" baseline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2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</a:tr>
              <a:tr h="1012512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r>
                        <a:rPr lang="en-US" sz="1200" b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200" b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savez (federacije) iz</a:t>
                      </a:r>
                      <a:r>
                        <a:rPr lang="en-US" sz="1200" b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r>
                        <a:rPr lang="en-US" sz="1200" b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200" b="0" noProof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zemalja</a:t>
                      </a:r>
                      <a:endParaRPr lang="en-US" sz="1200" b="0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Kompanije i ustanove</a:t>
                      </a:r>
                      <a:r>
                        <a:rPr lang="hr-HR" sz="1200" b="0" kern="1200" baseline="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iz EU, Norveške i Turske (pridruženo članstvo) te nekoliko europskih udruženja (individualno članstvo)</a:t>
                      </a:r>
                      <a:endParaRPr lang="en-US" sz="12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Preko  </a:t>
                      </a:r>
                      <a:r>
                        <a:rPr lang="en-US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r>
                        <a:rPr lang="en-US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saveza/federacija</a:t>
                      </a:r>
                      <a:r>
                        <a:rPr lang="en-US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(40 </a:t>
                      </a:r>
                      <a:r>
                        <a:rPr lang="hr-HR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punopravnih članova</a:t>
                      </a:r>
                      <a:r>
                        <a:rPr lang="hr-HR" sz="1200" b="0" kern="1200" baseline="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 </a:t>
                      </a:r>
                      <a:r>
                        <a:rPr lang="hr-HR" sz="1200" b="0" kern="1200" baseline="0" noProof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  <a:r>
                        <a:rPr lang="hr-HR" sz="1200" b="0" kern="1200" baseline="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pridružena člana</a:t>
                      </a:r>
                      <a:r>
                        <a:rPr lang="en-US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70655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strike="sngStrike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Pružatelji usluga u području javnih</a:t>
                      </a:r>
                      <a:r>
                        <a:rPr lang="hr-HR" sz="1200" b="0" kern="1200" baseline="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servisa zapošljavaju više od </a:t>
                      </a:r>
                      <a:r>
                        <a:rPr lang="hr-HR" sz="1200" b="0" kern="1200" baseline="0" noProof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r>
                        <a:rPr lang="hr-HR" sz="1200" b="0" kern="1200" baseline="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% radne snage u EU</a:t>
                      </a:r>
                      <a:endParaRPr lang="en-US" sz="12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Više od </a:t>
                      </a:r>
                      <a:r>
                        <a:rPr lang="hr-HR" sz="1200" b="0" kern="1200" noProof="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hr-HR" sz="1200" b="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milijuna kompanija</a:t>
                      </a:r>
                      <a:endParaRPr lang="en-US" sz="1200" b="0" noProof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hr-HR" sz="2800" b="1" dirty="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Socijalni partneri na međusektorskoj razini (</a:t>
            </a:r>
            <a:r>
              <a:rPr lang="hr-HR" sz="2800" b="1" dirty="0" err="1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cross</a:t>
            </a:r>
            <a:r>
              <a:rPr lang="hr-HR" sz="2800" b="1" dirty="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-</a:t>
            </a:r>
            <a:r>
              <a:rPr lang="hr-HR" sz="2800" b="1" dirty="0" err="1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industry</a:t>
            </a:r>
            <a:r>
              <a:rPr lang="hr-HR" sz="2800" b="1" dirty="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 </a:t>
            </a:r>
            <a:r>
              <a:rPr lang="hr-HR" sz="2800" b="1" dirty="0" err="1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level</a:t>
            </a:r>
            <a:r>
              <a:rPr lang="hr-HR" sz="2800" b="1" dirty="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35844" name="Rectangle 10"/>
          <p:cNvSpPr>
            <a:spLocks noChangeArrowheads="1"/>
          </p:cNvSpPr>
          <p:nvPr/>
        </p:nvSpPr>
        <p:spPr bwMode="auto">
          <a:xfrm>
            <a:off x="2259013" y="1885950"/>
            <a:ext cx="43291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54000" indent="-254000" algn="ctr" defTabSz="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tabLst>
                <a:tab pos="255588" algn="l"/>
                <a:tab pos="590550" algn="l"/>
                <a:tab pos="928688" algn="l"/>
                <a:tab pos="1265238" algn="l"/>
                <a:tab pos="1601788" algn="l"/>
                <a:tab pos="1938338" algn="l"/>
                <a:tab pos="2276475" algn="l"/>
                <a:tab pos="2613025" algn="l"/>
                <a:tab pos="2949575" algn="l"/>
                <a:tab pos="3286125" algn="l"/>
                <a:tab pos="3624263" algn="l"/>
                <a:tab pos="3960813" algn="l"/>
                <a:tab pos="4297363" algn="l"/>
                <a:tab pos="4633913" algn="l"/>
                <a:tab pos="4972050" algn="l"/>
                <a:tab pos="5308600" algn="l"/>
                <a:tab pos="5645150" algn="l"/>
                <a:tab pos="5981700" algn="l"/>
                <a:tab pos="6319838" algn="l"/>
                <a:tab pos="6656388" algn="l"/>
                <a:tab pos="6992938" algn="l"/>
              </a:tabLst>
            </a:pPr>
            <a:r>
              <a:rPr lang="hr-HR" b="1" u="sng">
                <a:solidFill>
                  <a:srgbClr val="3333FF"/>
                </a:solidFill>
                <a:latin typeface="Tahoma" pitchFamily="34" charset="0"/>
              </a:rPr>
              <a:t>Predstavnici europskih poslodavaca</a:t>
            </a:r>
            <a:endParaRPr lang="en-US" b="1" u="sng">
              <a:solidFill>
                <a:srgbClr val="3333FF"/>
              </a:solidFill>
              <a:latin typeface="Tahoma" pitchFamily="34" charset="0"/>
            </a:endParaRP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43150"/>
            <a:ext cx="1428750" cy="320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35846" name="Picture 6" descr="CEEP_logo_Grif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1950" y="2297113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 descr="C:\Users\GCR\AppData\Local\Microsoft\Windows\Temporary Internet Files\Content.Outlook\740VPR5N\Logo UEAPME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6063" y="2227263"/>
            <a:ext cx="6858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8C239-6EEF-4B74-A920-F495D082D836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998"/>
              </p:ext>
            </p:extLst>
          </p:nvPr>
        </p:nvGraphicFramePr>
        <p:xfrm>
          <a:off x="1181100" y="1752600"/>
          <a:ext cx="6781800" cy="6065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680"/>
                <a:gridCol w="162560"/>
                <a:gridCol w="162560"/>
              </a:tblGrid>
              <a:tr h="3639817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Formalni početak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Treaty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 Amsterdam,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1997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Neformalno, puno prije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Jacques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Delors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Predsjednik Komisije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1985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., ideja da se dovedu predstavnici radnika i kapitala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1986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povjerenje i suradnja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Početak ideje o pregovaranju,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Treaty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Maastricht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1991. g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(socijalni partneri otvaraju regulatorni prostor za pregovore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što dobiva ugovornu dimenziju)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  <a:latin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70655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</a:tr>
              <a:tr h="1012512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70655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strike="sngStrike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hr-HR" sz="2800" b="1" dirty="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Europski socijalni dijalog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861C-0DF0-4861-BDE8-15A3B11F0124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61607"/>
              </p:ext>
            </p:extLst>
          </p:nvPr>
        </p:nvGraphicFramePr>
        <p:xfrm>
          <a:off x="1295400" y="2227583"/>
          <a:ext cx="6781800" cy="615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680"/>
                <a:gridCol w="162560"/>
                <a:gridCol w="162560"/>
              </a:tblGrid>
              <a:tr h="363981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- 3 Okvirna sporazuma implementirana direktivama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1996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.,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1999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Nova era autonomnih sporazuma koji se implementiraju na nacionalnoj razini (od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2002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do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2010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zajedničkih izvješća, preporuka, mišljenja i kompilacija dobre prakse;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Sektoralni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socijalni dijalog –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odbora koji su proizveli preko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600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dokumenata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  <a:latin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70655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</a:tr>
              <a:tr h="1012512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70655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strike="sngStrike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hr-HR" sz="2800" b="1" dirty="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Europski socijalni dijalog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AEFA-1EEE-4FC9-9FCE-EECFF3B7F81A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16384"/>
              </p:ext>
            </p:extLst>
          </p:nvPr>
        </p:nvGraphicFramePr>
        <p:xfrm>
          <a:off x="1295400" y="2227583"/>
          <a:ext cx="6781800" cy="639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680"/>
                <a:gridCol w="162560"/>
                <a:gridCol w="162560"/>
              </a:tblGrid>
              <a:tr h="363981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Ocjena/procjena razvoja socijalnog dijaloga na EU razini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Kvantitativan i kvalitativan razvoj socijalnog dijaloga – partneri mogu također pregovarati o vrlo problematičnim i osjetljivim temama;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EU socijalni dijalog dodaje novu dimenziju, nove vrijednosti nacionalnom socijalnom dijalogu, na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agendu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stavlja nove teme (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Što poručuju EU socijalni partneri?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zabrinutost, zabrinutost….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hr-HR" sz="1600" baseline="0" noProof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(zajednička evaluacija – E.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Voss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Wilke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Maack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 partneri, svibanj </a:t>
                      </a:r>
                      <a:r>
                        <a:rPr lang="hr-HR" sz="1600" baseline="0" noProof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2011</a:t>
                      </a:r>
                      <a:r>
                        <a:rPr lang="hr-HR" sz="1600" baseline="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000000"/>
                        </a:solidFill>
                        <a:latin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70655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</a:tr>
              <a:tr h="1012512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/>
                </a:tc>
              </a:tr>
              <a:tr h="70655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strike="sngStrike" noProof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noProof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noProof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hr-HR" sz="2800" b="1" dirty="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rPr>
              <a:t>Europski socijalni dijalog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rgbClr val="7F7F7F"/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hr-HR" b="1">
                <a:solidFill>
                  <a:schemeClr val="bg1"/>
                </a:solidFill>
              </a:rPr>
              <a:t>Socijalni partneri na međusektorskoj razini </a:t>
            </a:r>
          </a:p>
          <a:p>
            <a:pPr algn="ctr" eaLnBrk="0" hangingPunct="0">
              <a:buClr>
                <a:srgbClr val="000000"/>
              </a:buClr>
              <a:buSzPct val="100000"/>
            </a:pPr>
            <a:r>
              <a:rPr lang="hr-HR" b="1">
                <a:solidFill>
                  <a:schemeClr val="bg1"/>
                </a:solidFill>
              </a:rPr>
              <a:t>(</a:t>
            </a:r>
            <a:r>
              <a:rPr lang="hr-HR" b="1" i="1">
                <a:solidFill>
                  <a:schemeClr val="bg1"/>
                </a:solidFill>
              </a:rPr>
              <a:t>cross-industry level</a:t>
            </a:r>
            <a:r>
              <a:rPr lang="hr-HR" b="1">
                <a:solidFill>
                  <a:schemeClr val="bg1"/>
                </a:solidFill>
              </a:rPr>
              <a:t>)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44034" name="Rectangle 10"/>
          <p:cNvSpPr>
            <a:spLocks noChangeArrowheads="1"/>
          </p:cNvSpPr>
          <p:nvPr/>
        </p:nvSpPr>
        <p:spPr bwMode="auto">
          <a:xfrm>
            <a:off x="2014538" y="2133600"/>
            <a:ext cx="49260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54000" indent="-254000" algn="ctr" defTabSz="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tabLst>
                <a:tab pos="255588" algn="l"/>
                <a:tab pos="590550" algn="l"/>
                <a:tab pos="928688" algn="l"/>
                <a:tab pos="1265238" algn="l"/>
                <a:tab pos="1601788" algn="l"/>
                <a:tab pos="1938338" algn="l"/>
                <a:tab pos="2276475" algn="l"/>
                <a:tab pos="2613025" algn="l"/>
                <a:tab pos="2949575" algn="l"/>
                <a:tab pos="3286125" algn="l"/>
                <a:tab pos="3624263" algn="l"/>
                <a:tab pos="3960813" algn="l"/>
                <a:tab pos="4297363" algn="l"/>
                <a:tab pos="4633913" algn="l"/>
                <a:tab pos="4972050" algn="l"/>
                <a:tab pos="5308600" algn="l"/>
                <a:tab pos="5645150" algn="l"/>
                <a:tab pos="5981700" algn="l"/>
                <a:tab pos="6319838" algn="l"/>
                <a:tab pos="6656388" algn="l"/>
                <a:tab pos="6992938" algn="l"/>
              </a:tabLst>
            </a:pPr>
            <a:r>
              <a:rPr lang="hr-HR" b="1" u="sng">
                <a:solidFill>
                  <a:srgbClr val="C00000"/>
                </a:solidFill>
                <a:latin typeface="Tahoma" pitchFamily="34" charset="0"/>
              </a:rPr>
              <a:t>Europska konfederacija sindikata (ETUC)</a:t>
            </a:r>
            <a:endParaRPr lang="en-US" b="1" u="sng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44035" name="Im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19200"/>
            <a:ext cx="2133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48" name="Group 16"/>
          <p:cNvGraphicFramePr>
            <a:graphicFrameLocks noGrp="1"/>
          </p:cNvGraphicFramePr>
          <p:nvPr/>
        </p:nvGraphicFramePr>
        <p:xfrm>
          <a:off x="1676400" y="2590800"/>
          <a:ext cx="5619750" cy="3397251"/>
        </p:xfrm>
        <a:graphic>
          <a:graphicData uri="http://schemas.openxmlformats.org/drawingml/2006/table">
            <a:tbl>
              <a:tblPr/>
              <a:tblGrid>
                <a:gridCol w="5619750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Osnovan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1973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jedini europski socijalni partner sa sindikalne strane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79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88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organizacija članica u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zemalja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 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europskih industrijskih federacija +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Eurocadres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(profe</a:t>
                      </a: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sionalno i menadžersko osoblje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FERPA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umirovljenici i stariji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63921"/>
                      </a:srgbClr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-a milijuna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radnika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 </a:t>
                      </a:r>
                      <a:r>
                        <a:rPr kumimoji="0" lang="en-GB" sz="1400" b="0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44% </a:t>
                      </a:r>
                      <a:r>
                        <a:rPr kumimoji="0" lang="hr-H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žena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4046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945188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7" name="Text Box 18"/>
          <p:cNvSpPr txBox="1">
            <a:spLocks noChangeArrowheads="1"/>
          </p:cNvSpPr>
          <p:nvPr/>
        </p:nvSpPr>
        <p:spPr bwMode="auto">
          <a:xfrm>
            <a:off x="2727325" y="6178550"/>
            <a:ext cx="433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latin typeface="Tahoma" pitchFamily="34" charset="0"/>
                <a:cs typeface="Tahoma" pitchFamily="34" charset="0"/>
              </a:rPr>
              <a:t>SSSH </a:t>
            </a:r>
            <a:r>
              <a:rPr lang="hr-HR" sz="2000">
                <a:latin typeface="Tahoma" pitchFamily="34" charset="0"/>
                <a:cs typeface="Tahoma" pitchFamily="34" charset="0"/>
              </a:rPr>
              <a:t>član ETUC-a od 1998. tj.2004.</a:t>
            </a:r>
            <a:endParaRPr lang="hr-HR" sz="20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>
            <a:off x="685800" y="341313"/>
            <a:ext cx="7772400" cy="711200"/>
          </a:xfrm>
          <a:prstGeom prst="rect">
            <a:avLst/>
          </a:prstGeom>
          <a:solidFill>
            <a:srgbClr val="7F7F7F"/>
          </a:solidFill>
          <a:ln w="19050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3200" b="1">
                <a:solidFill>
                  <a:schemeClr val="bg1"/>
                </a:solidFill>
                <a:cs typeface="Lucida Sans Unicode" pitchFamily="34" charset="0"/>
              </a:rPr>
              <a:t>Povijest</a:t>
            </a:r>
            <a:endParaRPr lang="en-GB" sz="3200" b="1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D2D4-A56C-46A9-803F-5653FAC5479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1960.-e - 1985.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 –  Formalne/neformalne konzultacije socijalnih partnera</a:t>
            </a:r>
          </a:p>
          <a:p>
            <a:r>
              <a:rPr lang="hr-HR" sz="2000" dirty="0">
                <a:latin typeface="Tahoma" pitchFamily="34" charset="0"/>
                <a:cs typeface="Tahoma" pitchFamily="34" charset="0"/>
              </a:rPr>
              <a:t>		 (savjetodavni odbori; stalni odbor za zapošljavanje; </a:t>
            </a:r>
          </a:p>
          <a:p>
            <a:endParaRPr lang="hr-HR" sz="2000" dirty="0">
              <a:latin typeface="Tahoma" pitchFamily="34" charset="0"/>
              <a:cs typeface="Tahoma" pitchFamily="34" charset="0"/>
            </a:endParaRPr>
          </a:p>
          <a:p>
            <a:r>
              <a:rPr lang="hr-HR" sz="20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1985.-1991.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     –   Pojava bipartitnog socijalnog dijaloga; J. </a:t>
            </a:r>
            <a:r>
              <a:rPr lang="hr-HR" sz="2000" dirty="0" err="1">
                <a:latin typeface="Tahoma" pitchFamily="34" charset="0"/>
                <a:cs typeface="Tahoma" pitchFamily="34" charset="0"/>
              </a:rPr>
              <a:t>Delors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; </a:t>
            </a:r>
          </a:p>
          <a:p>
            <a:r>
              <a:rPr lang="hr-HR" sz="2000" dirty="0">
                <a:latin typeface="Tahoma" pitchFamily="34" charset="0"/>
                <a:cs typeface="Tahoma" pitchFamily="34" charset="0"/>
              </a:rPr>
              <a:t>                      (“razdoblje zajedničkih mišljenja”); neobvezujući</a:t>
            </a:r>
          </a:p>
          <a:p>
            <a:endParaRPr lang="hr-HR" sz="2000" dirty="0">
              <a:latin typeface="Tahoma" pitchFamily="34" charset="0"/>
              <a:cs typeface="Tahoma" pitchFamily="34" charset="0"/>
            </a:endParaRPr>
          </a:p>
          <a:p>
            <a:r>
              <a:rPr lang="hr-HR" sz="20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1991.-2001.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     –   Ugovor iz </a:t>
            </a:r>
            <a:r>
              <a:rPr lang="hr-HR" sz="2000" dirty="0" err="1">
                <a:latin typeface="Tahoma" pitchFamily="34" charset="0"/>
                <a:cs typeface="Tahoma" pitchFamily="34" charset="0"/>
              </a:rPr>
              <a:t>Maastrichta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 (1991.); Ugovor iz Amsterdama  	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	(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1997.) - Socijalni dijalog priznat u Ugovoru i 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			pregovori/sklapanje 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sporazuma u skladu sa člancima </a:t>
            </a:r>
            <a:r>
              <a:rPr lang="hr-HR" sz="2000" dirty="0" smtClean="0">
                <a:latin typeface="Tahoma" pitchFamily="34" charset="0"/>
                <a:cs typeface="Tahoma" pitchFamily="34" charset="0"/>
              </a:rPr>
              <a:t>		138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. i 139.</a:t>
            </a:r>
          </a:p>
          <a:p>
            <a:endParaRPr lang="hr-HR" sz="2000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hr-HR" sz="20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&lt; 2002.	     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     –    Socijalni partneri potvrđuju svoju autonomiju i 		     usvajaju programe rada za socijalni dijalog 		                (Europsko vijeće u </a:t>
            </a:r>
            <a:r>
              <a:rPr lang="hr-HR" sz="2000" dirty="0" err="1">
                <a:latin typeface="Tahoma" pitchFamily="34" charset="0"/>
                <a:cs typeface="Tahoma" pitchFamily="34" charset="0"/>
              </a:rPr>
              <a:t>Laekenu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 2001.)</a:t>
            </a:r>
          </a:p>
          <a:p>
            <a:endParaRPr lang="hr-HR" sz="2000" dirty="0">
              <a:latin typeface="Tahoma" pitchFamily="34" charset="0"/>
              <a:cs typeface="Tahoma" pitchFamily="34" charset="0"/>
            </a:endParaRPr>
          </a:p>
          <a:p>
            <a:r>
              <a:rPr lang="hr-HR" sz="20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&lt; 2010.           </a:t>
            </a:r>
            <a:r>
              <a:rPr lang="hr-HR" sz="2000" dirty="0">
                <a:latin typeface="Tahoma" pitchFamily="34" charset="0"/>
                <a:cs typeface="Tahoma" pitchFamily="34" charset="0"/>
              </a:rPr>
              <a:t>–     Članci 154. i 155. Ugovora o funkcioniranju EU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5276</TotalTime>
  <Words>1088</Words>
  <Application>Microsoft Office PowerPoint</Application>
  <PresentationFormat>Prikaz na zaslonu (4:3)</PresentationFormat>
  <Paragraphs>260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SECHI, Cinzia</dc:creator>
  <cp:lastModifiedBy>Biserka Sladović</cp:lastModifiedBy>
  <cp:revision>265</cp:revision>
  <cp:lastPrinted>2015-02-09T09:18:13Z</cp:lastPrinted>
  <dcterms:created xsi:type="dcterms:W3CDTF">2011-05-01T20:28:28Z</dcterms:created>
  <dcterms:modified xsi:type="dcterms:W3CDTF">2015-02-11T09:45:28Z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